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7"/>
  </p:notesMasterIdLst>
  <p:handoutMasterIdLst>
    <p:handoutMasterId r:id="rId48"/>
  </p:handoutMasterIdLst>
  <p:sldIdLst>
    <p:sldId id="256" r:id="rId5"/>
    <p:sldId id="257" r:id="rId6"/>
    <p:sldId id="258" r:id="rId7"/>
    <p:sldId id="259" r:id="rId8"/>
    <p:sldId id="260" r:id="rId9"/>
    <p:sldId id="261" r:id="rId10"/>
    <p:sldId id="527" r:id="rId11"/>
    <p:sldId id="262" r:id="rId12"/>
    <p:sldId id="521" r:id="rId13"/>
    <p:sldId id="522" r:id="rId14"/>
    <p:sldId id="523" r:id="rId15"/>
    <p:sldId id="524" r:id="rId16"/>
    <p:sldId id="264" r:id="rId17"/>
    <p:sldId id="525" r:id="rId18"/>
    <p:sldId id="526" r:id="rId19"/>
    <p:sldId id="265" r:id="rId20"/>
    <p:sldId id="263" r:id="rId21"/>
    <p:sldId id="266" r:id="rId22"/>
    <p:sldId id="268" r:id="rId23"/>
    <p:sldId id="267" r:id="rId24"/>
    <p:sldId id="279" r:id="rId25"/>
    <p:sldId id="269" r:id="rId26"/>
    <p:sldId id="272" r:id="rId27"/>
    <p:sldId id="274" r:id="rId28"/>
    <p:sldId id="273" r:id="rId29"/>
    <p:sldId id="275" r:id="rId30"/>
    <p:sldId id="278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528" r:id="rId39"/>
    <p:sldId id="287" r:id="rId40"/>
    <p:sldId id="288" r:id="rId41"/>
    <p:sldId id="529" r:id="rId42"/>
    <p:sldId id="289" r:id="rId43"/>
    <p:sldId id="277" r:id="rId44"/>
    <p:sldId id="519" r:id="rId45"/>
    <p:sldId id="52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79903" autoAdjust="0"/>
  </p:normalViewPr>
  <p:slideViewPr>
    <p:cSldViewPr snapToGrid="0">
      <p:cViewPr varScale="1">
        <p:scale>
          <a:sx n="114" d="100"/>
          <a:sy n="114" d="100"/>
        </p:scale>
        <p:origin x="1320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16:07:40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38 426 24575,'0'93'0,"0"0"0,0-1 0,0 1 0,0 0 0,0-1 0,0 1 0,0 0 0,0 20 0,0 9 0,0-2 0,0-12 0,0-24 0,0-32 0,0-33 0,0 4 0,-4-13 0,3 8 0,-3-8 0,0 8 0,3-8 0,-4 4 0,5 0 0,-4-4 0,3 3 0,-3-4 0,4 0 0,-4 5 0,3-4 0,-4 3 0,5-4 0,0 0 0,0 0 0,0 4 0,0-3 0,0 4 0,0 0 0,0 0 0,0 1 0,0 4 0,0-5 0,0 1 0,0 3 0,0-8 0,0 4 0,0-5 0,0 0 0,0-1 0,0 1 0,0 0 0,0-1 0,0 0 0,0 0 0,4-3 0,1-2 0,3-3 0,1 4 0,-1-3 0,1 3 0,5-4 0,0 0 0,12 0 0,-5 5 0,9-4 0,-3 8 0,5-3 0,0 4 0,0 1 0,1 0 0,-1 0 0,6 0 0,-4-1 0,11 2 0,-11-1 0,11 0 0,-5 1 0,14-6 0,-5 4 0,5-8 0,-7 8 0,-1-9 0,1 4 0,0 1 0,-1-5 0,1 4 0,0-5 0,7 0 0,-5 0 0,12 0 0,-12 0 0,12 0 0,-12 0 0,5 0 0,-8 0 0,-5 0 0,-3 0 0,-6 0 0,1 0 0,-1 0 0,7 0 0,8 0 0,-5 0 0,18 0 0,-11-6 0,14 5 0,0-5 0,9 0 0,-7-1 0,6 0 0,-7-5 0,-1 11 0,-7-10 0,-2 10 0,0-5 0,23 6 0,-9 0 0,16 0 0,-20 0 0,-1 0 0,8 0 0,-5 0 0,5 0 0,-8 0 0,1 0 0,-1 0 0,-7 0 0,-2 0 0,-8 0 0,1 0 0,-7 0 0,-1 0 0,0 0 0,-5 0 0,4 0 0,1 0 0,1 0 0,1 0 0,4 0 0,-5 0 0,0 0 0,5 0 0,-11 0 0,5 0 0,-7 0 0,7 0 0,-11 0 0,9 0 0,-11 0 0,15 0 0,-6 0 0,0 0 0,-4 0 0,-10 0 0,9 0 0,-9 0 0,10 0 0,-10-4 0,10 3 0,-10-8 0,4 3 0,0-4 0,-4 5 0,9-5 0,-9 5 0,4-6 0,1 6 0,3-4 0,-1 3 0,0 1 0,-9 1 0,-4 4 0,-2 0 0,-4 0 0,0 0 0,-4-7 0,-1 1 0,-4-6 0,0-2 0,0-1 0,0-5 0,0 1 0,0-1 0,-5 0 0,4-5 0,-3 4 0,4-10 0,0 4 0,0-5 0,0-1 0,0 1 0,0 0 0,0-1 0,0 1 0,5 0 0,-4 0 0,3 5 0,-4-4 0,5 4 0,-4 1 0,4-5 0,0 10 0,-4-10 0,7 10 0,-2-4 0,-1 5 0,4 0 0,-8 0 0,8 1 0,-8-1 0,8-5 0,-8 9 0,8-9 0,-8 11 0,8-6 0,-8 0 0,7 1 0,-7-1 0,8 0 0,-3 0 0,-1-5 0,4 4 0,-8 1 0,7 1 0,-6 4 0,2-5 0,0 1 0,-3-1 0,4 0 0,-5 1 0,4-1 0,-3 5 0,3-4 0,-4 9 0,0-8 0,0 8 0,0-9 0,0 9 0,0-4 0,0 5 0,0 0 0,0-5 0,0 4 0,0-4 0,0 6 0,0-5 0,0 3 0,0-3 0,0 4 0,0 0 0,0-5 0,0 4 0,0-8 0,0 8 0,0-4 0,0 5 0,0 1 0,0-1 0,0 0 0,0 0 0,0 0 0,0 1 0,0-1 0,0 0 0,0 0 0,0 0 0,0 0 0,0 0 0,0-4 0,0 3 0,0-4 0,0 0 0,0 4 0,0-8 0,0 7 0,0-7 0,-4 8 0,3-9 0,-7 9 0,7-4 0,-3 0 0,4 4 0,-4-3 0,3 4 0,-3 0 0,4 0 0,-4 0 0,3 0 0,-2 0 0,3 0 0,0 0 0,0 0 0,0 0 0,0 1 0,0-1 0,0 0 0,0 0 0,0 0 0,0 1 0,0-1 0,0 1 0,0-1 0,-4 5 0,-1 0 0,-4 4 0,1 0 0,-1 0 0,0 0 0,0 0 0,-5 0 0,4 0 0,-14 0 0,8 0 0,-15 0 0,4 0 0,-5 0 0,-1 5 0,1-4 0,0 4 0,-1-5 0,-5 0 0,4 0 0,-12 0 0,6 0 0,-14 0 0,5 0 0,-30-7 0,11 0 0,18-1 0,0 1 0,-34-1 0,1-4 0,3 11 0,-2-11 0,-2 10 0,-7-10 0,17 4 0,3-5 0,7 0 0,1 1 0,-1 5 0,8-4 0,2 4 0,7-5 0,-7 6 0,5-5 0,-5 10 0,0-10 0,-2 10 0,0-5 0,-6 0 0,6 5 0,-7-10 0,0 9 0,0-9 0,0 10 0,-1-11 0,8 11 0,-5-5 0,12 1 0,-5 4 0,7-5 0,0 6 0,-7 0 0,6 0 0,-35 0 0,22 0 0,-16 0 0,16 0 0,12 0 0,-5 0 0,7 0 0,7 0 0,-5 0 0,11 0 0,-5 0 0,6 0 0,7 0 0,-5 5 0,4-4 0,-5 4 0,5-1 0,-4-3 0,4 9 0,1-9 0,-5 8 0,4-7 0,0 7 0,-3-8 0,8 7 0,-9-2 0,5 0 0,-1 3 0,-4-8 0,10 8 0,-10-8 0,10 8 0,-4-8 0,5 7 0,1-7 0,-1 8 0,0-8 0,5 4 0,-12-1 0,15-3 0,-16 8 0,18-8 0,-8 3 0,8-4 0,-9 4 0,9-3 0,-8 4 0,8-1 0,-4-3 0,0 7 0,4-7 0,-4 3 0,0 1 0,4-4 0,-3 7 0,-1-7 0,4 7 0,-4-7 0,5 3 0,0-4 0,0 0 0,0 4 0,0-3 0,0 3 0,0-4 0,0 0 0,0 4 0,0-3 0,0 6 0,0-6 0,1 3 0,-1-4 0,0 3 0,0-2 0,1 3 0,3 0 0,-3-3 0,3 3 0,0 0 0,-2 0 0,2 1 0,1 2 0,-4-6 0,3 2 0,-3-3 0,3 4 0,-2-3 0,2 3 0,0 0 0,-3-3 0,7 7 0,-7-3 0,4 3 0,-5-3 0,4 2 0,-3-6 0,4 3 0,-5-4 0,5 4 0,0 0 0,4 4 0,-4-3 0,3 2 0,-3-2 0,4 3 0,0 0 0,0 0 0,0 1 0,0-1 0,0 0 0,0 0 0,0 0 0,4-3 0,1-1 0,3-4 0,1 0 0,-1 0 0,1 0 0,-4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16:07:50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578 0 24575,'-9'0'0,"-10"0"0,3 0 0,-15 0 0,5 0 0,-7 0 0,1 0 0,-7 0 0,5 0 0,-5 0 0,7 5 0,5 1 0,2 4 0,5 4 0,1-3 0,-1 3 0,5 0 0,1-3 0,4 7 0,0-3 0,1 4 0,-1 1 0,0-5 0,0 3 0,1-3 0,-1 4 0,5 1 0,-4-1 0,3 1 0,1-5 0,-4 3 0,8-8 0,-8 9 0,8-5 0,-3 1 0,4 4 0,0-9 0,0 8 0,0-8 0,0 8 0,0-8 0,0 9 0,0-9 0,0 8 0,0-8 0,0 4 0,3-6 0,3 6 0,3-4 0,0 4 0,5-1 0,-4-3 0,8 9 0,-3-9 0,0 4 0,3-5 0,-3 1 0,4-1 0,1 1 0,5 0 0,-4 0 0,4 0 0,-6-4 0,15 3 0,-11-8 0,17 4 0,-14-5 0,6 0 0,1 0 0,5 0 0,-4 0 0,11 0 0,-11 0 0,5 0 0,-7-5 0,-6-1 0,5-4 0,-10-5 0,4 4 0,-5-3 0,-5-1 0,-1 5 0,-4-9 0,-1 4 0,1-4 0,0-7 0,-5 5 0,0-9 0,-5 8 0,0-8 0,0 8 0,0-3 0,0 6 0,0-1 0,0 5 0,0-3 0,0 7 0,0-11 0,0 11 0,-4-7 0,3 9 0,-3 0 0,0 0 0,3 0 0,-3 0 0,0 4 0,3-3 0,-7 3 0,7-4 0,-7 0 0,3 4 0,0-3 0,-3 4 0,3-5 0,-4 0 0,0 0 0,0-5 0,4 4 0,-8-4 0,6 4 0,-6 1 0,3-5 0,-4 4 0,4-4 0,-9 4 0,5 1 0,-6-1 0,-5 0 0,4 4 0,-5-3 0,1 8 0,-5-4 0,3 5 0,-2 0 0,10 0 0,4 0 0,1 0 0,5 0 0,4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16:07:52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736 1 24575,'-19'0'0,"3"0"0,-15 0 0,-2 0 0,-8 0 0,-6 0 0,1 0 0,-9 0 0,7 0 0,-7 0 0,8 0 0,7 0 0,-5 5 0,11 6 0,-6 12 0,13-1 0,-1 10 0,8-11 0,4 10 0,1-5 0,4 7 0,0-1 0,5-6 0,1 5 0,5-4 0,0 5 0,0 0 0,0 0 0,0-5 0,0 4 0,0-10 0,0 4 0,0-6 0,5 1 0,0 0 0,9-5 0,-3-2 0,7-3 0,-3 0 0,5-1 0,5-3 0,-4-2 0,9-4 0,-9 0 0,10 0 0,-4 0 0,5 0 0,7 0 0,-6 0 0,12 0 0,-11 0 0,5 0 0,-1 0 0,-4 0 0,5 0 0,-1-10 0,-10-2 0,16-11 0,-21 3 0,14-2 0,-16 2 0,14-15 0,-13 16 0,7-13 0,-14 16 0,-1 1 0,-5-3 0,0 8 0,1-9 0,-5 9 0,-1-9 0,-4 9 0,0-8 0,0 8 0,0-9 0,0 9 0,0-4 0,-8 0 0,1 4 0,-6-4 0,-1 5 0,3-5 0,-7 3 0,7-3 0,-8 5 0,9 3 0,-3-2 0,-1 3 0,4-4 0,-4 3 0,9-2 0,-3 3 0,3 0 0,-4-3 0,1 7 0,-1-6 0,0 6 0,0-3 0,0 4 0,1 0 0,-1 0 0,0 0 0,0 0 0,4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16:07:56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24575,'18'0'0,"17"0"0,14 0 0,41 0 0,-2 0-1427,-30 0 0,6 0 1427,29 0 0,5 0-1037,-10 0 1,2 0 1036,-7 0 0,5 0 0,0 0-910,-5-3 1,-1-1-1,1 1 910,4 2 0,0 0 0,4 1-880,-11 1 1,2 2-1,2 0 1,0 1 879,3 1 0,0 1 0,2 1 0,1 2 0,-9-1 0,3 2 0,1 0 0,-2 1 0,-4-2 0,1 0 0,-4-1 0,0 0 0,2 2-296,14 2 1,3 2-1,-1 0 1,-6 0 295,1 1 0,-5-1 0,3 1 0,-9-4 0,2 0 0,0 1 0,0 0 0,-6 2 0,1 2 0,-2-1 0,0-1-110,22-2 0,-2-2 1,-1 2 109,-7 3 0,-2 2 0,-1 0 0,-3-4 0,-2 0 0,0-1 69,-4 1 0,-2-1 1,0 1-70,-3-1 0,0 1 0,-2-2 863,29 3 1,-2 0-864,1 3 0,-1 0 0,-6-4 0,0 1 0,0 3 0,0 1 0,1-1 0,-2 1 0,-4-1 0,-1 0 872,0-4 1,-2 0-873,-9 3 0,-2-2 0,0-4 0,-1-2 870,-5 3 1,0 0-871,6-2 0,-1-2 0,-8 1 0,-1-1 0,8 2 0,0-2 0,-7-2 0,-3-2 1985,33 4-1985,-30-3 0,-2-1 0,14-1 0,-22 1 0,2 1 0,30 2 0,0-5 0,-7 11 2028,-10-6-2028,-3 7 1500,-12-2-1500,4 2 1213,-6-2-1213,-7 0 538,5 1-538,-4-1 0,5 1 0,8-6 0,-5 4 0,5-8 0,-8 8 0,1-9 0,0 10 0,0-10 0,-1 4 0,-5-5 0,18 5 0,-15 2 0,10-1 0,-15 4 0,-7-9 0,0 9 0,0-4 0,-5 4 0,4-4 0,-5 3 0,7-3 0,-1 5 0,0 0 0,7 0 0,-6 0 0,13-5 0,-13-1 0,12 0 0,-11-4 0,11 4 0,-11-5 0,5 0 0,-1 0 0,-4 0 0,11 6 0,-11-5 0,4 4 0,-6 0 0,7-4 0,-5 8 0,4-7 0,-11 2 0,4-4 0,-5 5 0,1-4 0,3 4 0,-9-1 0,5-2 0,2 2 0,-6 0 0,1-3 0,-4 4 0,-9-5 0,8 0 0,-8 4 0,4-3 0,-6 3 0,1-4 0,0 0 0,0 0 0,0 0 0,-5 3 0,4-2 0,-7 0 0,-6-6 0,-11-9 0,-4-1 0,-20-14 0,12 6 0,-14-12 0,8 6 0,0 0 0,0 1 0,1 1 0,6 4 0,0 1 0,7 4 0,5 2 0,-4 1 0,9 1 0,-4 5 0,5 4 0,0-3 0,-5 7 0,-1-8 0,-10 8 0,4-3 0,-4 4 0,5 0 0,1-5 0,4 4 0,1-3 0,5 4 0,0 0 0,29 0 0,-3 9 0,26 3 0,-3 17 0,3 2 0,1 5 0,3-5 0,-11 3 0,3-10 0,-5 4 0,-2-12 0,0 5 0,-5-10 0,-2 4 0,-5-5 0,-6-1 0,0-3 0,-5-3 0,0 1 0,0-3 0,-12 3 0,-3 1 0,-18 1 0,-3 4 0,-5 1 0,-7 5 0,-1-4 0,-7 10 0,0-3 0,6 3 0,-4 1 0,11-6 0,-4 4 0,5-9 0,7 3 0,0-5 0,12-1 0,-5 1 0,9-5 0,-4 3 0,5-3 0,0 0 0,0 3 0,0-3 0,0 4 0,0-4 0,0 3 0,0-4 0,1 5 0,3-8 0,1 2 0,4-7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16:07:59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3151 24575,'54'-13'0,"25"-17"0,-18 6 0,6-2-2881,12-7 1,6-2 2880,-18 8 0,2-1 0,3-2-995,10-6 1,3-3 0,3 1 994,-14 9 0,2 2 0,2-1 0,0-2-506,8-5 0,2-3 0,0 0 0,1 3 506,3 3 0,1 3 0,0 1 0,1-2 0,0-2 0,1-1 0,-1 1 0,1 0 0,-1 2 0,1 0 0,-2 2 0,-4 0 0,8-2 0,-5 1 0,3 0-552,-12 5 0,2 0 1,0-1-1,-5 1 552,4-3 0,-4 0 0,3 1 0,-7 3 0,3 1 0,1 0 0,-1-1 0,-4 0 0,0-2 0,-1 1 0,0 2 0,21-5 0,0 3 0,-2 0-78,-4 0 0,0 0 0,-2 2 78,-4 1 0,-1 2 0,0-1 0,-4 0 0,0 1 0,-2 0 296,-6 2 0,-2 2 0,1-1-296,-2 1 0,0 0 0,-1 0 0,22-7 0,-2 1 1069,-4 3 1,-1 0-1070,0-3 0,-2 0 0,-4 1 0,-1 0 0,0-1 0,0-1 0,0 2 0,0-2 0,1-2 0,-1 0 0,-5 4 0,-1 0 0,1-4 0,-3 0 1147,-17 5 0,-1 0-1147,17-8 0,-2 1 0,10 2 0,-5-2 0,3-1 0,18-3 0,-40 14 0,0 0 0,10-3 0,-1 2 2601,24-5-2601,-33 11 0,1-1 0,45-9 0,-26 2 0,21-2 0,0-1 0,-14-3 0,12 4 0,-23-5 0,7 5 2232,-9-3-2232,0 10 1751,1-10-1751,-1 10 1118,0-10-1118,-7 10 186,5-10-186,-5 11 0,0-5 0,6 5 0,-14 7 0,6-5 0,-7 4 0,-6 0 0,-3 2 0,1 5 0,-11-4 0,9 3 0,-10-4 0,-1 1 0,5 3 0,-10-8 0,10 3 0,-10-4 0,10-1 0,-10 1 0,10 0 0,-10-1 0,9 1 0,-9 0 0,10 4 0,-10-3 0,10 3 0,-10-4 0,4 0 0,-6 4 0,-4-2 0,3 2 0,-8 1 0,4 1 0,-5 0 0,0 3 0,-1-7 0,1 7 0,-5-6 0,4 6 0,-7-7 0,-1 7 0,-5-3 0,-14 4 0,-3-5 0,-24 4 0,-4-4 0,-6 5 0,-6-5 0,6 3 0,-7-3 0,0-1 0,7 5 0,2-10 0,13 9 0,3-8 0,11 5 0,2-1 0,10 1 0,1 5 0,5 0 0,15 0 0,8 0 0,14 0 0,11 0 0,1 0 0,1 0 0,4 0 0,-11 0 0,4 0 0,-6 0 0,1 5 0,-1 1 0,-6 9 0,5-4 0,-15 3 0,8-4 0,-14-1 0,4 0 0,-5-4 0,0 3 0,-5-3 0,0 3 0,-4 0 0,0 1 0,0-1 0,0 1 0,-4 0 0,-5 0 0,-2 0 0,-7 5 0,3 1 0,0 0 0,1 3 0,0-3 0,3 5 0,-3-1 0,8-4 0,-2 3 0,2-3 0,1 10 0,-4-4 0,8 4 0,-4-5 0,5-1 0,-5 7 0,4 0 0,-4 1 0,5 3 0,0-3 0,-5 5 0,4 0 0,-4 0 0,5-5 0,0-2 0,0-5 0,-4-1 0,3 1 0,-3-5 0,4 3 0,0-8 0,0 4 0,0-5 0,0-1 0,0 1 0,0 0 0,0-8 0,0-18 0,0 8 0,0-12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16:08:07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65 667 24575,'0'12'0,"0"7"0,0 13 0,0 24 0,0 19 0,0-25 0,0 3-931,0 2 1,0 4 930,0 19 0,0 3-908,0-4 0,0 2 908,0 19 0,0 3 0,0-7 0,0 0 0,0-23 0,0 2 0,0-2-838,0-3 0,0-1 1,0 2 837,0 6 0,0 2 0,0 0 0,0-4 0,0 0 0,0 0 0,0-1 0,0 1 0,0 1 0,0 2 0,0 1 0,0-1 0,0-7 0,0-2 0,0 2 0,0 7 0,0 1 0,0-1 0,0-3 0,0 0 0,0 0 0,0 4 0,0 0 0,0 1 0,0-1 0,0 0 0,0 0 0,0 1 0,0-1 0,0 1 0,0-2 0,0 1 0,0 0 0,0 0 0,0 0 0,0 0 0,0 0 0,0-2 0,0 1 0,0-3 0,0 0 0,0-1 0,0-4 0,0-2 0,0 0-744,0 29 1,0-3 743,0-4 0,0-1 0,0 0 0,0 0 0,0-5 0,0-1 0,0-1 0,0 0-69,0-6 1,0 0 68,0 1 0,0-1 0,0 0 0,0 0 0,0 1 0,0-1 0,0-6 0,0 1 0,0 4 0,0-1 0,0-9 0,0 0 0,0 4 0,0 0 0,-4 1 0,0-1 0,4-4 0,-1 0 0,-3 10 0,0-1 0,1-9 0,-1 1 0,0 8 0,-1 0 0,1-8 0,0-1 0,-1 5 0,2-1 0,3-5 0,0 0 455,-3 0 1,-1 0-456,3 0 0,1 0 0,-4 2 0,1-4 2138,3 30-2138,0-36 0,0-2 0,0 26 0,0 14 0,0-1 0,0-17 1824,0-10-1824,0-10 1503,0-14-1503,0-1 1117,0-13-1117,0-5 321,0-8-321,0-4 0,0 0 0,0 0 0,7-12 0,10-10 0,10-14 0,15-15 0,12-12 0,6-1-563,-17 19 0,3-1 563,0 7 0,5 0-1262,31-14 0,7 1 1262,0 9 0,7 3-1325,-7 6 0,7 0 0,2 4 1325,-20 7 0,1 4 0,2 0 0,3 2-1065,11 1 1,2 1-1,3 1 1,3 1 1064,-8 0 0,3 2 0,2 0 0,0 0 0,0 1-419,-16 0 0,0 1 0,0 0 0,0 1 0,2-1 1,0 0 418,6 0 0,2 0 0,0 0 0,1 0 0,-1 0 0,-1 0-235,-2 0 1,0 0 0,-1-1 0,0 1 0,-1 0-1,0 1 235,-4 0 0,1 0 0,-1 1 0,-1 0 0,-2 0 0,-3 1-59,20 1 0,-6 0 0,0 1 0,1 1 59,-12 0 0,1 1 0,1 0 0,-3 1 0,-5 1 0,22 4 0,-6 2 0,2-2 180,-11-3 0,2-2 0,1 0 0,-4 2-180,15 3 0,-3 1 0,-4-2 527,-14-5 1,-4 0 0,0 0-528,-4 2 0,-1 1 0,-2-3 0,24-1 0,-3-2 1255,-10 1 1,-1-2-1256,0-3 0,-3 0 3179,24 0-3179,-41 0 0,-2 0 0,22 0 0,16 0 3563,-25 0-3563,4 0 2312,-28 0-2312,11 0 1641,-20 0-1641,6 0 529,-7-5-529,0 4 0,0-9 0,1 9 0,-7-8 0,-1 8 0,-5-8 0,-5 8 0,3-8 0,-8 4 0,4 0 0,-6 1 0,1 0 0,0 3 0,0-7 0,0 7 0,0-7 0,-1 7 0,-3-7 0,3 3 0,-3-4 0,4 4 0,-4-3 0,-1 3 0,-4-4 0,0 0 0,0 0 0,0-5 0,0 4 0,0-8 0,0 3 0,0-5 0,0 0 0,4-5 0,3-15 0,5-2 0,0-28 0,1 12 0,7-31 0,7 14 0,-13 27 0,2-4 0,16-29 0,0-7-1873,-6-5 0,-2-5 1873,1 17 0,2-4 0,-4-2 0,-3-7 0,-4-3 0,1 0-1241,-2 22 1,1 0 0,0-1 0,-1-3 1240,-1-14 0,-2-4 0,0-2 0,-1-2-780,-1 13 0,0-2 0,0-1 0,-1 0 0,1-1 780,0-3 0,0 0 0,0-1 0,0-1 0,-2-1-435,-2 10 0,-1 0 1,0-1-1,-1 0 1,0-1-1,2 1 435,0-2 0,0 1 0,1-1 0,0 1 0,-1-1 0,0 1 0,-1 1 0,0 0 0,-1-1 0,0 2 0,1 1 0,-1 3 0,1 0 0,-1 2 0,1 2 0,0 1 0,-1-3-117,1-3 1,0-3 0,0 1 0,0 2 0,0 5 116,2-18 0,-1 7 0,1-4 103,-1 9 0,0-3 0,0-1 0,-1 3-103,0-15 0,-2 3 0,1 1 386,-1 9 1,0 1 0,1 3-387,-1 6 0,-1 1 0,1 2 637,-3 3 0,0 2 1,2 1-638,6-26 0,0 2 0,-7 6 0,0 1 0,6 1 0,1 0 969,-7 5 0,0 0-969,3-1 0,0 1 0,0 0 0,-1 1 0,-2-1 0,0 2 1171,3 22 0,-1 1-1171,-2-15 0,-2 2 2270,1-18-2270,0 36 0,0-1 0,0-38 2140,0 17-2140,0 9 1883,0 16-1883,0 9 1137,0 13-1137,0 0 602,0 11-602,0-2 0,0 7 0,0-3 0,0 4 0,-3 4 0,-2 1 0,-3 4 0,-6 5 0,0 0 0,-6 5 0,-5 5 0,-9 2 0,-15 19 0,-8-2 0,-17 12 0,-8-11-934,-11-1 934,33-18 0,-2-2-1099,1-1 1,-6-2 1098,-4-1 0,-7-2 0,1 0-778,8-1 1,2-1-1,-3-1 778,-7 0 0,-3-1 0,1-1 0,0 1 0,0-1 0,0-1-928,4-2 1,0 0 0,-3 0 927,-7 0 0,-4 0 0,-4 0-716,1 0 0,-6 0 0,0 0 1,4 0 715,15 0 0,4 0 0,0 0 0,-2 0 0,-5 0 0,-1 0 0,-1 0 0,2 0-200,5 0 0,1 0 1,1 0-1,3 0 200,-6 0 0,3 0 0,-4 0 0,5 0 0,-2 0 0,-4 0 0,0 0-177,-12 0 0,-4 0 1,2 0-1,5 0 177,3 0 0,6 0 0,-6 0 0,-4 0 0,-7 0 0,1 0 0,10 0 0,15 0 0,7 0 0,-2 0 170,-20 0 1,-4 0 0,4 0-171,16 0 0,2 0 0,1 0 0,-34 0 0,2 0 926,11 0 0,3 0-926,3 0 0,1 0 731,5 0 0,3 0-731,4 0 0,3 0 0,2 0 0,4 0 2669,-38 0-2669,44 0 0,1 0 0,-23 0 0,-24 0 0,16 0 0,-7 6 0,17-5 0,-5 5 2187,13 0-2187,-5-5 1992,7 5-1992,1-6 1438,0 0-1438,-1 0 503,1 0-503,-21 0 0,15 0 0,-15 0 0,21 6 0,-1-5 0,1 5 0,7-1 0,2-4 0,7 9 0,0-8 0,6 8 0,8-9 0,2 8 0,15-8 0,-8 9 0,14-5 0,-4 0 0,5 3 0,0-3 0,0-1 0,0 0 0,4 0 0,-3-3 0,7 7 0,-7-7 0,4 6 0,-5-6 0,1 3 0,-1 0 0,0-3 0,0 2 0,0-3 0,0 0 0,0 0 0,0 4 0,1-3 0,-1 7 0,0-7 0,0 7 0,4-3 0,-3 0 0,7 2 0,-3-2 0,4 4 0,0 0 0,0 0 0,0-1 0,0 1 0,0 0 0,0 0 0,0 5 0,0 0 0,0 1 0,0 4 0,0-5 0,0 1 0,0 4 0,0-9 0,0 3 0,0-4 0,0 0 0,0 0 0,0-1 0,0 1 0,7-4 0,-5-2 0,5-3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93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you have any questions?</a:t>
            </a: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30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44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40.png"/><Relationship Id="rId3" Type="http://schemas.openxmlformats.org/officeDocument/2006/relationships/image" Target="../media/image90.png"/><Relationship Id="rId7" Type="http://schemas.openxmlformats.org/officeDocument/2006/relationships/image" Target="../media/image110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20.png"/><Relationship Id="rId5" Type="http://schemas.openxmlformats.org/officeDocument/2006/relationships/image" Target="../media/image100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2C7D-DFE3-504A-999B-3AD220B546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 class eco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1DA1A-4CF8-B447-BE36-83517EAB3F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Module 5</a:t>
            </a:r>
          </a:p>
        </p:txBody>
      </p:sp>
    </p:spTree>
    <p:extLst>
      <p:ext uri="{BB962C8B-B14F-4D97-AF65-F5344CB8AC3E}">
        <p14:creationId xmlns:p14="http://schemas.microsoft.com/office/powerpoint/2010/main" val="1759518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D7A7-F1C0-844B-86D3-8C09C85E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AFED8-1AAD-154B-99D1-1E451D2B3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void hello() // Ok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void public hello() // Not Ok – first public element, then return type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void hello4() // Ok – identifiers allow digits / but not to start with digits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default hello() // Not ok – there is no default keywork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public void final hello() // Not ok – final should be before return type </a:t>
            </a:r>
          </a:p>
        </p:txBody>
      </p:sp>
    </p:spTree>
    <p:extLst>
      <p:ext uri="{BB962C8B-B14F-4D97-AF65-F5344CB8AC3E}">
        <p14:creationId xmlns:p14="http://schemas.microsoft.com/office/powerpoint/2010/main" val="3206403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5755-C423-634B-B3E5-8F6530DBF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FF484-4A71-9B4B-B8D3-205A407A0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type </a:t>
            </a:r>
          </a:p>
          <a:p>
            <a:pPr lvl="1"/>
            <a:r>
              <a:rPr lang="en-US" dirty="0"/>
              <a:t>An actual java type (int, String and </a:t>
            </a:r>
            <a:r>
              <a:rPr lang="en-US" dirty="0" err="1"/>
              <a:t>etc</a:t>
            </a:r>
            <a:r>
              <a:rPr lang="en-US" dirty="0"/>
              <a:t> … ) or void, if does not return nothing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Methods with return type other than </a:t>
            </a:r>
            <a:r>
              <a:rPr lang="en-US" b="1" dirty="0"/>
              <a:t>void;</a:t>
            </a:r>
            <a:r>
              <a:rPr lang="en-US" dirty="0"/>
              <a:t> </a:t>
            </a:r>
            <a:r>
              <a:rPr lang="en-US" b="1" i="1" dirty="0"/>
              <a:t>should have a return statement  </a:t>
            </a:r>
          </a:p>
          <a:p>
            <a:pPr marL="457200" lvl="1" indent="0">
              <a:buNone/>
            </a:pPr>
            <a:endParaRPr lang="en-US" b="1" i="1" dirty="0"/>
          </a:p>
          <a:p>
            <a:pPr lvl="2"/>
            <a:r>
              <a:rPr lang="en-US" dirty="0"/>
              <a:t>int m(String v) { if (v!= null) return 1; } // </a:t>
            </a:r>
            <a:r>
              <a:rPr lang="en-US" dirty="0">
                <a:solidFill>
                  <a:srgbClr val="FF0000"/>
                </a:solidFill>
              </a:rPr>
              <a:t>Not Ok</a:t>
            </a:r>
            <a:r>
              <a:rPr lang="en-US" dirty="0"/>
              <a:t>, there is a chance to not return anything if v is null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Methods returning void could have return statements (return;)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When returning a value, it needs to be assignable to the return type </a:t>
            </a:r>
          </a:p>
          <a:p>
            <a:pPr lvl="2"/>
            <a:r>
              <a:rPr lang="en-GB" dirty="0"/>
              <a:t>int m() { return 8; } // OK</a:t>
            </a:r>
          </a:p>
          <a:p>
            <a:pPr lvl="2"/>
            <a:r>
              <a:rPr lang="en-GB" dirty="0"/>
              <a:t>int m() { return 6l; } </a:t>
            </a:r>
            <a:r>
              <a:rPr lang="en-GB" dirty="0">
                <a:solidFill>
                  <a:srgbClr val="FF0000"/>
                </a:solidFill>
              </a:rPr>
              <a:t>// Not Ok;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21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C9C88-1A55-0548-BDD0-98447DAB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1E8FD-76F7-AD40-8C54-1E61A5BE1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Parameters list</a:t>
            </a:r>
          </a:p>
          <a:p>
            <a:pPr lvl="1"/>
            <a:r>
              <a:rPr lang="en-US" dirty="0"/>
              <a:t>Required </a:t>
            </a:r>
          </a:p>
          <a:p>
            <a:pPr lvl="1"/>
            <a:r>
              <a:rPr lang="en-US" dirty="0"/>
              <a:t>Could be empty </a:t>
            </a:r>
          </a:p>
          <a:p>
            <a:pPr lvl="1"/>
            <a:r>
              <a:rPr lang="en-US" dirty="0"/>
              <a:t>For multiple parameters, separation via comma ,</a:t>
            </a:r>
          </a:p>
          <a:p>
            <a:pPr lvl="1"/>
            <a:r>
              <a:rPr lang="en-US" dirty="0"/>
              <a:t>Examples: </a:t>
            </a:r>
          </a:p>
          <a:p>
            <a:pPr lvl="2"/>
            <a:r>
              <a:rPr lang="en-US" dirty="0"/>
              <a:t>public void hello() {} // Ok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public void hello {} // Not Ok, no parameter list 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public void hello (int a; int b) // not Ok, no ;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Method name </a:t>
            </a:r>
          </a:p>
          <a:p>
            <a:pPr lvl="1"/>
            <a:r>
              <a:rPr lang="en-US" dirty="0"/>
              <a:t>an identifier  -&gt; means letters, $, _, digits (but not at start)</a:t>
            </a:r>
          </a:p>
          <a:p>
            <a:pPr lvl="1"/>
            <a:r>
              <a:rPr lang="en-US" dirty="0"/>
              <a:t>Reserved words are not allowed</a:t>
            </a:r>
          </a:p>
          <a:p>
            <a:pPr lvl="1"/>
            <a:r>
              <a:rPr lang="en-US" dirty="0"/>
              <a:t>Examples</a:t>
            </a:r>
          </a:p>
          <a:p>
            <a:pPr lvl="2"/>
            <a:r>
              <a:rPr lang="en-US" dirty="0"/>
              <a:t>void hello() {}</a:t>
            </a:r>
          </a:p>
          <a:p>
            <a:pPr lvl="2"/>
            <a:r>
              <a:rPr lang="en-US" dirty="0"/>
              <a:t>void hello_$() {}</a:t>
            </a:r>
          </a:p>
          <a:p>
            <a:pPr lvl="2"/>
            <a:r>
              <a:rPr lang="en-US" dirty="0"/>
              <a:t>public void() {} // Not Ok, no name provided  </a:t>
            </a:r>
          </a:p>
        </p:txBody>
      </p:sp>
    </p:spTree>
    <p:extLst>
      <p:ext uri="{BB962C8B-B14F-4D97-AF65-F5344CB8AC3E}">
        <p14:creationId xmlns:p14="http://schemas.microsoft.com/office/powerpoint/2010/main" val="229386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544E-9165-904A-BDD1-3C4A2389B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21AD1-CD25-6D42-BBD6-3B07A86D1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400" y="1308442"/>
            <a:ext cx="9601200" cy="4292257"/>
          </a:xfrm>
        </p:spPr>
        <p:txBody>
          <a:bodyPr>
            <a:normAutofit/>
          </a:bodyPr>
          <a:lstStyle/>
          <a:p>
            <a:r>
              <a:rPr lang="en-US" dirty="0"/>
              <a:t>Static methods</a:t>
            </a:r>
          </a:p>
          <a:p>
            <a:pPr lvl="1"/>
            <a:r>
              <a:rPr lang="en-US" dirty="0"/>
              <a:t>Could be called without instance creating </a:t>
            </a:r>
          </a:p>
          <a:p>
            <a:pPr lvl="1"/>
            <a:r>
              <a:rPr lang="en-US" dirty="0"/>
              <a:t>They belongs to the class / referred by the class itself, no instance required</a:t>
            </a:r>
          </a:p>
          <a:p>
            <a:pPr lvl="1"/>
            <a:r>
              <a:rPr lang="en-US" dirty="0"/>
              <a:t> Can NOT be overridden </a:t>
            </a:r>
          </a:p>
          <a:p>
            <a:pPr marL="530352" lvl="1" indent="0">
              <a:buNone/>
            </a:pPr>
            <a:endParaRPr lang="en-US" dirty="0"/>
          </a:p>
          <a:p>
            <a:r>
              <a:rPr lang="en-US" dirty="0"/>
              <a:t>Object/instance based methods </a:t>
            </a:r>
          </a:p>
          <a:p>
            <a:pPr lvl="1"/>
            <a:r>
              <a:rPr lang="en-US" dirty="0"/>
              <a:t>Requires object/instance in order to be called</a:t>
            </a:r>
          </a:p>
          <a:p>
            <a:pPr lvl="1"/>
            <a:r>
              <a:rPr lang="en-US" dirty="0"/>
              <a:t>Belongs to an object of a class, NOT to the class itself</a:t>
            </a:r>
          </a:p>
          <a:p>
            <a:pPr lvl="1"/>
            <a:r>
              <a:rPr lang="en-US" dirty="0"/>
              <a:t>They can be called AFTER creating an instance of the class </a:t>
            </a:r>
          </a:p>
          <a:p>
            <a:pPr lvl="1"/>
            <a:r>
              <a:rPr lang="en-US" dirty="0"/>
              <a:t>They can be overridden</a:t>
            </a:r>
          </a:p>
          <a:p>
            <a:pPr lvl="1"/>
            <a:r>
              <a:rPr lang="en-US" dirty="0"/>
              <a:t>They are resolved dynamically / run time 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DE9FCC16-2BC9-2D41-AE5F-802AACA53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712040"/>
            <a:ext cx="3327400" cy="1602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9BD90-8174-1446-B664-0F78CE6E565F}"/>
              </a:ext>
            </a:extLst>
          </p:cNvPr>
          <p:cNvSpPr txBox="1"/>
          <p:nvPr/>
        </p:nvSpPr>
        <p:spPr>
          <a:xfrm>
            <a:off x="4978400" y="5772995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on second() -&gt;</a:t>
            </a:r>
          </a:p>
        </p:txBody>
      </p:sp>
    </p:spTree>
    <p:extLst>
      <p:ext uri="{BB962C8B-B14F-4D97-AF65-F5344CB8AC3E}">
        <p14:creationId xmlns:p14="http://schemas.microsoft.com/office/powerpoint/2010/main" val="911066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E2AA-A0EB-4F4F-8311-DD33D0C6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D6472-B8D5-7146-AF11-AA76F7F7B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182"/>
            <a:ext cx="10515600" cy="5011636"/>
          </a:xfrm>
        </p:spPr>
        <p:txBody>
          <a:bodyPr/>
          <a:lstStyle/>
          <a:p>
            <a:r>
              <a:rPr lang="en-US" dirty="0"/>
              <a:t>Static vs. instance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B5FDD8C-D855-A34D-8CA3-EB9B72EF9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515146"/>
              </p:ext>
            </p:extLst>
          </p:nvPr>
        </p:nvGraphicFramePr>
        <p:xfrm>
          <a:off x="1498600" y="1562778"/>
          <a:ext cx="8610600" cy="3356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650">
                  <a:extLst>
                    <a:ext uri="{9D8B030D-6E8A-4147-A177-3AD203B41FA5}">
                      <a16:colId xmlns:a16="http://schemas.microsoft.com/office/drawing/2014/main" val="3584738836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2943514381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2043660442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1934271638"/>
                    </a:ext>
                  </a:extLst>
                </a:gridCol>
              </a:tblGrid>
              <a:tr h="521449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Legal?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645104"/>
                  </a:ext>
                </a:extLst>
              </a:tr>
              <a:tr h="528691">
                <a:tc>
                  <a:txBody>
                    <a:bodyPr/>
                    <a:lstStyle/>
                    <a:p>
                      <a:r>
                        <a:rPr lang="en-US" dirty="0"/>
                        <a:t>Static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Another static method or static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Using </a:t>
                      </a:r>
                      <a:r>
                        <a:rPr lang="en-US" dirty="0" err="1"/>
                        <a:t>classname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580765"/>
                  </a:ext>
                </a:extLst>
              </a:tr>
              <a:tr h="528691">
                <a:tc>
                  <a:txBody>
                    <a:bodyPr/>
                    <a:lstStyle/>
                    <a:p>
                      <a:r>
                        <a:rPr lang="en-US" dirty="0"/>
                        <a:t>Static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 instance method or instance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19422"/>
                  </a:ext>
                </a:extLst>
              </a:tr>
              <a:tr h="528691">
                <a:tc>
                  <a:txBody>
                    <a:bodyPr/>
                    <a:lstStyle/>
                    <a:p>
                      <a:r>
                        <a:rPr lang="en-US" dirty="0"/>
                        <a:t>Instance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method and static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Using class name or instance reference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899415"/>
                  </a:ext>
                </a:extLst>
              </a:tr>
              <a:tr h="528691">
                <a:tc>
                  <a:txBody>
                    <a:bodyPr/>
                    <a:lstStyle/>
                    <a:p>
                      <a:r>
                        <a:rPr lang="en-US" dirty="0"/>
                        <a:t>Instance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Instance method and instance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Instance 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80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636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6230-1546-2140-B3BF-1E7DBEAB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0807B-DA20-D142-96B5-527A9C812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vs instance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DFB8683-B88C-C041-BE5E-9FD48A625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635276"/>
            <a:ext cx="6350000" cy="4324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A909F6-6F78-7E43-8D6B-B3DEFBAD2CFF}"/>
              </a:ext>
            </a:extLst>
          </p:cNvPr>
          <p:cNvSpPr txBox="1"/>
          <p:nvPr/>
        </p:nvSpPr>
        <p:spPr>
          <a:xfrm>
            <a:off x="635000" y="1854200"/>
            <a:ext cx="2984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</a:t>
            </a:r>
            <a:r>
              <a:rPr lang="en-US" b="1" dirty="0" err="1"/>
              <a:t>idCounter</a:t>
            </a:r>
            <a:r>
              <a:rPr lang="en-US" dirty="0"/>
              <a:t> </a:t>
            </a:r>
            <a:r>
              <a:rPr lang="en-US" dirty="0" err="1"/>
              <a:t>trys</a:t>
            </a:r>
            <a:r>
              <a:rPr lang="en-US" dirty="0"/>
              <a:t> to access instance variable, which leads to compilation error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9EAD9-0B14-AE41-A5E1-0BB78D58DAC8}"/>
              </a:ext>
            </a:extLst>
          </p:cNvPr>
          <p:cNvSpPr txBox="1"/>
          <p:nvPr/>
        </p:nvSpPr>
        <p:spPr>
          <a:xfrm>
            <a:off x="838200" y="4406900"/>
            <a:ext cx="208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method </a:t>
            </a:r>
            <a:r>
              <a:rPr lang="en-US" b="1" dirty="0" err="1"/>
              <a:t>staticCallers</a:t>
            </a:r>
            <a:r>
              <a:rPr lang="en-US" dirty="0"/>
              <a:t> tries to call instance method which leads to compilation error</a:t>
            </a:r>
          </a:p>
        </p:txBody>
      </p:sp>
    </p:spTree>
    <p:extLst>
      <p:ext uri="{BB962C8B-B14F-4D97-AF65-F5344CB8AC3E}">
        <p14:creationId xmlns:p14="http://schemas.microsoft.com/office/powerpoint/2010/main" val="1583956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36F80-55C1-8A4B-BDFD-3BA96A7B6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and objects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EC830-8920-6A40-9CC7-9669C4436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D6FB7FD-3C78-4547-A4F4-F6CD7AC3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742" y="1841500"/>
            <a:ext cx="6553200" cy="44704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9EF0F90-E6E2-7A44-9EF5-965DF8091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63" y="1022652"/>
            <a:ext cx="4813300" cy="386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8727BF-F09E-AE41-B7D0-D3F287E96A6C}"/>
              </a:ext>
            </a:extLst>
          </p:cNvPr>
          <p:cNvSpPr txBox="1"/>
          <p:nvPr/>
        </p:nvSpPr>
        <p:spPr>
          <a:xfrm>
            <a:off x="7399386" y="5174733"/>
            <a:ext cx="357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Mathematician name here is Philip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DE623-D48C-1240-A60B-E6F255CF27AA}"/>
              </a:ext>
            </a:extLst>
          </p:cNvPr>
          <p:cNvSpPr txBox="1"/>
          <p:nvPr/>
        </p:nvSpPr>
        <p:spPr>
          <a:xfrm>
            <a:off x="7873388" y="3142734"/>
            <a:ext cx="375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Mathematician name here is Andrew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CCE168-5B08-2640-AA9F-39C83AF9C0E6}"/>
              </a:ext>
            </a:extLst>
          </p:cNvPr>
          <p:cNvSpPr txBox="1"/>
          <p:nvPr/>
        </p:nvSpPr>
        <p:spPr>
          <a:xfrm>
            <a:off x="6735301" y="3801069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Calling sum3( …) without an object</a:t>
            </a:r>
          </a:p>
        </p:txBody>
      </p:sp>
    </p:spTree>
    <p:extLst>
      <p:ext uri="{BB962C8B-B14F-4D97-AF65-F5344CB8AC3E}">
        <p14:creationId xmlns:p14="http://schemas.microsoft.com/office/powerpoint/2010/main" val="1917897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02794-AEDF-3E4C-B244-49950E14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D6C9F-B3A7-634C-9432-A2D1B9CBB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-&gt; </a:t>
            </a:r>
            <a:r>
              <a:rPr lang="en-US" dirty="0" err="1"/>
              <a:t>java_class_eco_system_demos</a:t>
            </a:r>
            <a:r>
              <a:rPr lang="en-US" dirty="0"/>
              <a:t> -&gt; Math &amp; Dog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95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F8277-FBF1-F24C-A781-084095446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Parameters by value / by reference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D655F-DF7B-4343-A394-B19DF0684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java the method parameters are passed by value </a:t>
            </a:r>
          </a:p>
          <a:p>
            <a:r>
              <a:rPr lang="en-US" dirty="0"/>
              <a:t>Means a copy of the parameter is being passed to the method</a:t>
            </a:r>
          </a:p>
          <a:p>
            <a:r>
              <a:rPr lang="en-US" dirty="0"/>
              <a:t>After method execution the argument’s value remain same. Means It does not changed  outside the method if it has been changed insight it</a:t>
            </a:r>
          </a:p>
          <a:p>
            <a:r>
              <a:rPr lang="en-US" dirty="0"/>
              <a:t>Object parameters are </a:t>
            </a:r>
            <a:r>
              <a:rPr lang="en-GB" dirty="0"/>
              <a:t>references to the real objects in the memory heap</a:t>
            </a:r>
          </a:p>
          <a:p>
            <a:r>
              <a:rPr lang="en-GB" dirty="0"/>
              <a:t>Means the object references is passed by value (but referring to the same memory in java heap)</a:t>
            </a:r>
            <a:endParaRPr lang="en-US" dirty="0"/>
          </a:p>
          <a:p>
            <a:r>
              <a:rPr lang="en-US" dirty="0"/>
              <a:t>If an object state of the parameter changed in the method, then outside the method is also changed</a:t>
            </a:r>
          </a:p>
        </p:txBody>
      </p:sp>
    </p:spTree>
    <p:extLst>
      <p:ext uri="{BB962C8B-B14F-4D97-AF65-F5344CB8AC3E}">
        <p14:creationId xmlns:p14="http://schemas.microsoft.com/office/powerpoint/2010/main" val="4285825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C6AF4-C8FE-484C-9698-791005385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7921"/>
            <a:ext cx="9601200" cy="1485900"/>
          </a:xfrm>
        </p:spPr>
        <p:txBody>
          <a:bodyPr/>
          <a:lstStyle/>
          <a:p>
            <a:r>
              <a:rPr lang="en-US" dirty="0"/>
              <a:t>Parameters by value / by reference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9F78A-10CA-E844-B7DB-195BB813A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8739906-59F8-1747-AE45-611BF7D1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1" y="2128404"/>
            <a:ext cx="3471563" cy="2159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A00B92D-983E-1646-A831-ED7DA458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914400"/>
            <a:ext cx="7556500" cy="50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4B7BD5-D36F-484F-B093-E12F2B06764B}"/>
              </a:ext>
            </a:extLst>
          </p:cNvPr>
          <p:cNvSpPr txBox="1"/>
          <p:nvPr/>
        </p:nvSpPr>
        <p:spPr>
          <a:xfrm>
            <a:off x="2809523" y="3822753"/>
            <a:ext cx="353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state of the object is changed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3D72BD-C582-9140-A08A-46406BD0A030}"/>
              </a:ext>
            </a:extLst>
          </p:cNvPr>
          <p:cNvSpPr txBox="1"/>
          <p:nvPr/>
        </p:nvSpPr>
        <p:spPr>
          <a:xfrm>
            <a:off x="2727157" y="2638826"/>
            <a:ext cx="528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value of the primitive parameter is NOT changed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944510-7995-B34E-AD65-DEA534399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157" y="5861908"/>
            <a:ext cx="36957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5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5192-46EF-C640-A998-8E8365C01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136B7-4FB5-5B42-A2DE-AE55E2716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53514"/>
            <a:ext cx="9601200" cy="3581400"/>
          </a:xfrm>
        </p:spPr>
        <p:txBody>
          <a:bodyPr>
            <a:normAutofit fontScale="77500" lnSpcReduction="20000"/>
          </a:bodyPr>
          <a:lstStyle/>
          <a:p>
            <a:pPr marL="530352" lvl="1" indent="0">
              <a:buNone/>
            </a:pPr>
            <a:endParaRPr lang="en-US" dirty="0"/>
          </a:p>
          <a:p>
            <a:r>
              <a:rPr lang="en-US" dirty="0"/>
              <a:t>OOP</a:t>
            </a:r>
          </a:p>
          <a:p>
            <a:r>
              <a:rPr lang="en-US" dirty="0"/>
              <a:t>Class and Objects</a:t>
            </a:r>
          </a:p>
          <a:p>
            <a:r>
              <a:rPr lang="en-US" dirty="0"/>
              <a:t>Constructors</a:t>
            </a:r>
          </a:p>
          <a:p>
            <a:r>
              <a:rPr lang="en-US" dirty="0"/>
              <a:t>Methods </a:t>
            </a:r>
          </a:p>
          <a:p>
            <a:r>
              <a:rPr lang="en-US" dirty="0"/>
              <a:t>Parameters by value / by reference</a:t>
            </a:r>
          </a:p>
          <a:p>
            <a:r>
              <a:rPr lang="en-US" dirty="0"/>
              <a:t>Encapsulation</a:t>
            </a:r>
          </a:p>
          <a:p>
            <a:pPr fontAlgn="base"/>
            <a:r>
              <a:rPr lang="en-GB" b="1" dirty="0"/>
              <a:t>Anonymous objects</a:t>
            </a:r>
          </a:p>
          <a:p>
            <a:pPr fontAlgn="base"/>
            <a:r>
              <a:rPr lang="en-GB" b="1" dirty="0"/>
              <a:t>Short intro in exceptions</a:t>
            </a:r>
          </a:p>
          <a:p>
            <a:pPr fontAlgn="base"/>
            <a:r>
              <a:rPr lang="en-GB" b="1" dirty="0"/>
              <a:t>Lambda function</a:t>
            </a:r>
          </a:p>
          <a:p>
            <a:pPr fontAlgn="base"/>
            <a:r>
              <a:rPr lang="en-GB" b="1" dirty="0"/>
              <a:t>Facts about the quiz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0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482A-267B-A04E-9E5A-41C08CB5A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by value / by reference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1610997-8B36-6E48-85FC-661797326A77}"/>
                  </a:ext>
                </a:extLst>
              </p14:cNvPr>
              <p14:cNvContentPartPr/>
              <p14:nvPr/>
            </p14:nvContentPartPr>
            <p14:xfrm>
              <a:off x="7894654" y="3131212"/>
              <a:ext cx="1799280" cy="878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1610997-8B36-6E48-85FC-661797326A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5654" y="3122212"/>
                <a:ext cx="1816920" cy="8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28158E-10F8-704D-B057-2C161A5C41AA}"/>
                  </a:ext>
                </a:extLst>
              </p14:cNvPr>
              <p14:cNvContentPartPr/>
              <p14:nvPr/>
            </p14:nvContentPartPr>
            <p14:xfrm>
              <a:off x="3588334" y="2895772"/>
              <a:ext cx="314280" cy="263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28158E-10F8-704D-B057-2C161A5C41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9694" y="2886772"/>
                <a:ext cx="3319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99C1164-8345-9746-B4D2-927639C0BDAB}"/>
                  </a:ext>
                </a:extLst>
              </p14:cNvPr>
              <p14:cNvContentPartPr/>
              <p14:nvPr/>
            </p14:nvContentPartPr>
            <p14:xfrm>
              <a:off x="3589054" y="4776412"/>
              <a:ext cx="331200" cy="232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99C1164-8345-9746-B4D2-927639C0BD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80054" y="4767772"/>
                <a:ext cx="3488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BDBAE5F-702E-7248-8C45-3190F967E02E}"/>
                  </a:ext>
                </a:extLst>
              </p14:cNvPr>
              <p14:cNvContentPartPr/>
              <p14:nvPr/>
            </p14:nvContentPartPr>
            <p14:xfrm>
              <a:off x="3978574" y="3055972"/>
              <a:ext cx="3786480" cy="551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BDBAE5F-702E-7248-8C45-3190F967E0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69934" y="3047332"/>
                <a:ext cx="380412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DB5487B-1A35-024A-907B-ED397748A18B}"/>
                  </a:ext>
                </a:extLst>
              </p14:cNvPr>
              <p14:cNvContentPartPr/>
              <p14:nvPr/>
            </p14:nvContentPartPr>
            <p14:xfrm>
              <a:off x="4157854" y="3730612"/>
              <a:ext cx="3603600" cy="1134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DB5487B-1A35-024A-907B-ED397748A1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48855" y="3721615"/>
                <a:ext cx="3621238" cy="1151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FA43895-5EC7-444F-993C-316E5C28D9D3}"/>
                  </a:ext>
                </a:extLst>
              </p14:cNvPr>
              <p14:cNvContentPartPr/>
              <p14:nvPr/>
            </p14:nvContentPartPr>
            <p14:xfrm>
              <a:off x="7375285" y="2246692"/>
              <a:ext cx="3172680" cy="3526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FA43895-5EC7-444F-993C-316E5C28D9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66645" y="2237692"/>
                <a:ext cx="3190320" cy="3544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4EBB82F-E3DC-0F4D-A350-BB68BEFA01B5}"/>
              </a:ext>
            </a:extLst>
          </p:cNvPr>
          <p:cNvSpPr txBox="1"/>
          <p:nvPr/>
        </p:nvSpPr>
        <p:spPr>
          <a:xfrm>
            <a:off x="9229183" y="2429170"/>
            <a:ext cx="1183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 Heap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1E4743-1B2F-9A47-A7F3-A5675105C6DC}"/>
              </a:ext>
            </a:extLst>
          </p:cNvPr>
          <p:cNvSpPr txBox="1"/>
          <p:nvPr/>
        </p:nvSpPr>
        <p:spPr>
          <a:xfrm>
            <a:off x="7841015" y="2842686"/>
            <a:ext cx="99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A378DC-52C3-7941-BEA2-48FE64DFCF2F}"/>
              </a:ext>
            </a:extLst>
          </p:cNvPr>
          <p:cNvSpPr txBox="1"/>
          <p:nvPr/>
        </p:nvSpPr>
        <p:spPr>
          <a:xfrm>
            <a:off x="8021223" y="3212018"/>
            <a:ext cx="74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street</a:t>
            </a:r>
          </a:p>
          <a:p>
            <a:r>
              <a:rPr lang="en-US" dirty="0"/>
              <a:t>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4B68B7-4A09-D549-85CC-6ED157BA2E02}"/>
              </a:ext>
            </a:extLst>
          </p:cNvPr>
          <p:cNvSpPr txBox="1"/>
          <p:nvPr/>
        </p:nvSpPr>
        <p:spPr>
          <a:xfrm>
            <a:off x="3256397" y="2513258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main(…)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30F5EF-CCB5-0448-A80D-2F16EAC06541}"/>
              </a:ext>
            </a:extLst>
          </p:cNvPr>
          <p:cNvSpPr txBox="1"/>
          <p:nvPr/>
        </p:nvSpPr>
        <p:spPr>
          <a:xfrm>
            <a:off x="3023790" y="4297792"/>
            <a:ext cx="179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changeStreet</a:t>
            </a:r>
            <a:r>
              <a:rPr lang="en-US" dirty="0"/>
              <a:t>(…)</a:t>
            </a:r>
          </a:p>
        </p:txBody>
      </p:sp>
    </p:spTree>
    <p:extLst>
      <p:ext uri="{BB962C8B-B14F-4D97-AF65-F5344CB8AC3E}">
        <p14:creationId xmlns:p14="http://schemas.microsoft.com/office/powerpoint/2010/main" val="760672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9CED4-EB78-EE42-A76D-362A3DCC2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by value / by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EDB9E-04B4-A946-A271-48508B8B0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All members of a method dies and if some objects were created inside it then these objects becomes unreachable or anonymous after method execution and thus becomes eligible for garbage collection</a:t>
            </a:r>
          </a:p>
          <a:p>
            <a:pPr marL="0" indent="0">
              <a:buNone/>
            </a:pPr>
            <a:r>
              <a:rPr lang="en-GB" dirty="0"/>
              <a:t>e.g.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/>
              <a:t>class Test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GB" dirty="0"/>
              <a:t>static void show()  {</a:t>
            </a:r>
          </a:p>
          <a:p>
            <a:pPr marL="0" indent="0">
              <a:buNone/>
            </a:pPr>
            <a:r>
              <a:rPr lang="en-US" dirty="0"/>
              <a:t>		Test t = new Test();</a:t>
            </a:r>
          </a:p>
          <a:p>
            <a:pPr marL="0" indent="0">
              <a:buNone/>
            </a:pPr>
            <a:r>
              <a:rPr lang="en-US" dirty="0"/>
              <a:t>	}// t the end of this method the instance t is eligible for Garbage Collection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087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5D400-A073-E241-95D3-8BD39335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by value / by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2F346-2D5F-6742-A1D3-54AD12F56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-&gt; </a:t>
            </a:r>
            <a:r>
              <a:rPr lang="en-US" dirty="0" err="1"/>
              <a:t>java_class_eco_system_demos</a:t>
            </a:r>
            <a:r>
              <a:rPr lang="en-US" dirty="0"/>
              <a:t> -&gt; methods -&gt; home</a:t>
            </a:r>
          </a:p>
          <a:p>
            <a:pPr lvl="1"/>
            <a:endParaRPr lang="en-US" dirty="0"/>
          </a:p>
          <a:p>
            <a:pPr marL="530352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121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15003-2AF2-C440-8063-92E9A5D4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805A7-7C0C-384C-BD93-AAEE38705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Wrapping the data (variables) and logic (methods) together as a single unit </a:t>
            </a:r>
          </a:p>
          <a:p>
            <a:r>
              <a:rPr lang="en-US" dirty="0"/>
              <a:t>Variables are hidden from any other classes and they are accessible via methods </a:t>
            </a:r>
          </a:p>
          <a:p>
            <a:r>
              <a:rPr lang="en-US" dirty="0"/>
              <a:t>Achieved via declaring the variables as private and accessing them via public methods</a:t>
            </a:r>
          </a:p>
          <a:p>
            <a:pPr lvl="1"/>
            <a:r>
              <a:rPr lang="en-US" dirty="0"/>
              <a:t>All class variables are private and we do have getters/setters for all of them</a:t>
            </a:r>
          </a:p>
          <a:p>
            <a:r>
              <a:rPr lang="en-US" dirty="0"/>
              <a:t>One of the 4 main characteristics of OOP (the other 3 are polymorphism, inheritance and abstraction)</a:t>
            </a:r>
          </a:p>
        </p:txBody>
      </p:sp>
    </p:spTree>
    <p:extLst>
      <p:ext uri="{BB962C8B-B14F-4D97-AF65-F5344CB8AC3E}">
        <p14:creationId xmlns:p14="http://schemas.microsoft.com/office/powerpoint/2010/main" val="2028197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BA11-7F57-0849-B1AC-9A3D0510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313" y="302742"/>
            <a:ext cx="9601200" cy="1485900"/>
          </a:xfrm>
        </p:spPr>
        <p:txBody>
          <a:bodyPr/>
          <a:lstStyle/>
          <a:p>
            <a:r>
              <a:rPr lang="en-US" dirty="0"/>
              <a:t>Encapsulation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0168CFC-DC3C-F540-9C97-9D67735D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056" y="1788642"/>
            <a:ext cx="6007100" cy="462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4315F9-ED20-7B4B-8E88-7DC2CF3B3B85}"/>
              </a:ext>
            </a:extLst>
          </p:cNvPr>
          <p:cNvSpPr txBox="1"/>
          <p:nvPr/>
        </p:nvSpPr>
        <p:spPr>
          <a:xfrm>
            <a:off x="2238728" y="1244084"/>
            <a:ext cx="724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Hiding </a:t>
            </a:r>
            <a:r>
              <a:rPr lang="en-US" b="1" dirty="0" err="1">
                <a:solidFill>
                  <a:srgbClr val="FF0000"/>
                </a:solidFill>
              </a:rPr>
              <a:t>firstName</a:t>
            </a:r>
            <a:r>
              <a:rPr lang="en-US" b="1" dirty="0">
                <a:solidFill>
                  <a:srgbClr val="FF0000"/>
                </a:solidFill>
              </a:rPr>
              <a:t>, </a:t>
            </a:r>
            <a:r>
              <a:rPr lang="en-US" b="1" dirty="0" err="1">
                <a:solidFill>
                  <a:srgbClr val="FF0000"/>
                </a:solidFill>
              </a:rPr>
              <a:t>lastName</a:t>
            </a:r>
            <a:r>
              <a:rPr lang="en-US" b="1" dirty="0">
                <a:solidFill>
                  <a:srgbClr val="FF0000"/>
                </a:solidFill>
              </a:rPr>
              <a:t> and years from outside via usage of private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00712A-32EB-D643-8D61-4CD508B0D181}"/>
              </a:ext>
            </a:extLst>
          </p:cNvPr>
          <p:cNvSpPr txBox="1"/>
          <p:nvPr/>
        </p:nvSpPr>
        <p:spPr>
          <a:xfrm>
            <a:off x="1511192" y="4423028"/>
            <a:ext cx="2779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Adding public methods for </a:t>
            </a:r>
          </a:p>
          <a:p>
            <a:r>
              <a:rPr lang="en-US" b="1" dirty="0">
                <a:solidFill>
                  <a:srgbClr val="FF0000"/>
                </a:solidFill>
              </a:rPr>
              <a:t>accessing the private data</a:t>
            </a:r>
          </a:p>
        </p:txBody>
      </p:sp>
    </p:spTree>
    <p:extLst>
      <p:ext uri="{BB962C8B-B14F-4D97-AF65-F5344CB8AC3E}">
        <p14:creationId xmlns:p14="http://schemas.microsoft.com/office/powerpoint/2010/main" val="1061105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9136-8E19-E245-9E42-7D73B274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ED480-0B80-3E4E-9ACA-9761E6D82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encapsulation </a:t>
            </a:r>
          </a:p>
          <a:p>
            <a:pPr lvl="1"/>
            <a:r>
              <a:rPr lang="en-US" dirty="0"/>
              <a:t>Hiding the class related data from outside (other classes) unappropriated usage </a:t>
            </a:r>
          </a:p>
          <a:p>
            <a:pPr lvl="2"/>
            <a:r>
              <a:rPr lang="en-US" dirty="0"/>
              <a:t>Changing the state of the class depends only n the rules insight the class </a:t>
            </a:r>
          </a:p>
          <a:p>
            <a:pPr lvl="2"/>
            <a:r>
              <a:rPr lang="en-US" dirty="0"/>
              <a:t>The class has total control of what is happening within these fields</a:t>
            </a:r>
          </a:p>
          <a:p>
            <a:pPr lvl="1"/>
            <a:r>
              <a:rPr lang="en-US" dirty="0"/>
              <a:t>Better reusable source code</a:t>
            </a:r>
          </a:p>
          <a:p>
            <a:pPr lvl="1"/>
            <a:r>
              <a:rPr lang="en-US" dirty="0"/>
              <a:t>Unit testing it </a:t>
            </a:r>
          </a:p>
          <a:p>
            <a:pPr lvl="1"/>
            <a:r>
              <a:rPr lang="en-US" dirty="0"/>
              <a:t>We could have immutable class or read only or write only sub set of fields of the class</a:t>
            </a:r>
          </a:p>
        </p:txBody>
      </p:sp>
    </p:spTree>
    <p:extLst>
      <p:ext uri="{BB962C8B-B14F-4D97-AF65-F5344CB8AC3E}">
        <p14:creationId xmlns:p14="http://schemas.microsoft.com/office/powerpoint/2010/main" val="3206944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2797-A2C0-DA4F-8AED-FC52AAF8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1B350-2ABF-F34F-B9F6-E0391FFCC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-&gt; </a:t>
            </a:r>
            <a:r>
              <a:rPr lang="en-US" dirty="0" err="1"/>
              <a:t>java_class_eco_system_demos</a:t>
            </a:r>
            <a:r>
              <a:rPr lang="en-US" dirty="0"/>
              <a:t> -&gt; encapsulation</a:t>
            </a:r>
          </a:p>
        </p:txBody>
      </p:sp>
    </p:spTree>
    <p:extLst>
      <p:ext uri="{BB962C8B-B14F-4D97-AF65-F5344CB8AC3E}">
        <p14:creationId xmlns:p14="http://schemas.microsoft.com/office/powerpoint/2010/main" val="1280115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60FCF-9CCC-D84D-B5B2-7394538CE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7656"/>
            <a:ext cx="10515600" cy="474500"/>
          </a:xfrm>
        </p:spPr>
        <p:txBody>
          <a:bodyPr>
            <a:normAutofit fontScale="90000"/>
          </a:bodyPr>
          <a:lstStyle/>
          <a:p>
            <a:pPr fontAlgn="base"/>
            <a:r>
              <a:rPr lang="en-GB" b="1" dirty="0"/>
              <a:t>Anonymous objects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D2BE3-0903-E246-9CF6-88E9CF08A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objects that are instantiated but are not stored in a reference variable</a:t>
            </a:r>
          </a:p>
          <a:p>
            <a:pPr fontAlgn="base"/>
            <a:r>
              <a:rPr lang="en-GB" dirty="0"/>
              <a:t>They are used for immediate method calling.</a:t>
            </a:r>
          </a:p>
          <a:p>
            <a:pPr fontAlgn="base"/>
            <a:r>
              <a:rPr lang="en-GB" dirty="0"/>
              <a:t>They will be destroyed after method calling.</a:t>
            </a:r>
          </a:p>
          <a:p>
            <a:pPr fontAlgn="base"/>
            <a:r>
              <a:rPr lang="en-GB" dirty="0"/>
              <a:t>They will be eligible for Garbage Collector immediately after the method is called</a:t>
            </a:r>
          </a:p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4E51B7-1BFB-E743-9800-5D7E1144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398" y="4076700"/>
            <a:ext cx="59309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05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2969-4FB1-574E-B012-976ED73B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Short intro in exceptions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7B787-9DE1-2442-8828-E25CF5D8E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problem that arises during the execution of a program</a:t>
            </a:r>
          </a:p>
          <a:p>
            <a:r>
              <a:rPr lang="en-GB" dirty="0"/>
              <a:t>When an </a:t>
            </a:r>
            <a:r>
              <a:rPr lang="en-GB" b="1" dirty="0"/>
              <a:t>Exception</a:t>
            </a:r>
            <a:r>
              <a:rPr lang="en-GB" dirty="0"/>
              <a:t> occurs the normal flow of the program is disrupted</a:t>
            </a:r>
          </a:p>
          <a:p>
            <a:r>
              <a:rPr lang="en-GB" dirty="0"/>
              <a:t>  When an </a:t>
            </a:r>
            <a:r>
              <a:rPr lang="en-GB" b="1" dirty="0"/>
              <a:t>Exception</a:t>
            </a:r>
            <a:r>
              <a:rPr lang="en-GB" dirty="0"/>
              <a:t> occurs  the program/Application terminates abnormally</a:t>
            </a:r>
          </a:p>
          <a:p>
            <a:r>
              <a:rPr lang="en-GB" dirty="0"/>
              <a:t>Example of exceptions use cases: </a:t>
            </a:r>
          </a:p>
          <a:p>
            <a:pPr lvl="1"/>
            <a:r>
              <a:rPr lang="en-GB" dirty="0"/>
              <a:t>File is not found when trying to open a file for reading </a:t>
            </a:r>
          </a:p>
          <a:p>
            <a:pPr lvl="1"/>
            <a:r>
              <a:rPr lang="en-GB" dirty="0"/>
              <a:t>A user has enter an invalid number </a:t>
            </a:r>
          </a:p>
          <a:p>
            <a:pPr lvl="1"/>
            <a:r>
              <a:rPr lang="en-GB" dirty="0"/>
              <a:t>A communication fail when trying to establish a connection</a:t>
            </a:r>
          </a:p>
          <a:p>
            <a:pPr lvl="1"/>
            <a:r>
              <a:rPr lang="en-GB" dirty="0"/>
              <a:t>And many others</a:t>
            </a:r>
          </a:p>
        </p:txBody>
      </p:sp>
    </p:spTree>
    <p:extLst>
      <p:ext uri="{BB962C8B-B14F-4D97-AF65-F5344CB8AC3E}">
        <p14:creationId xmlns:p14="http://schemas.microsoft.com/office/powerpoint/2010/main" val="3163022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24D28-34CB-824B-8A46-F813882A2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Short intro in exceptions</a:t>
            </a:r>
            <a:br>
              <a:rPr lang="en-GB" b="1" dirty="0"/>
            </a:b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0E0395A-68D9-084B-9694-9EA2E0136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551" y="2171700"/>
            <a:ext cx="7858897" cy="3581400"/>
          </a:xfrm>
        </p:spPr>
      </p:pic>
    </p:spTree>
    <p:extLst>
      <p:ext uri="{BB962C8B-B14F-4D97-AF65-F5344CB8AC3E}">
        <p14:creationId xmlns:p14="http://schemas.microsoft.com/office/powerpoint/2010/main" val="2629002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E2E03-3D4C-DC47-ABC7-82D448A4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DF864-458E-6C43-96BD-C2F984903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OOP - </a:t>
            </a:r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Object-oriented programming 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OOP is about creating objects containing both 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Data / these are the class fields 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Methods / the behavioural of the class</a:t>
            </a:r>
          </a:p>
          <a:p>
            <a:endParaRPr lang="en-GB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OOP provides structured and reusable source code </a:t>
            </a:r>
          </a:p>
          <a:p>
            <a:pPr lvl="1"/>
            <a:endParaRPr lang="en-GB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638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D077-FF95-8E43-AFCB-FDD878FFB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Short intro in exceptions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93F4A23-8A56-CE40-A123-0E02B4BC7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773" y="1728648"/>
            <a:ext cx="4121292" cy="4121292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F77B892-C523-4942-8548-23F06E456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208" y="5964194"/>
            <a:ext cx="5918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0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34B13-A457-BF47-9B64-29DB1157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Facts about the quiz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2E93F-0452-FF4E-B045-C4507790A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863600"/>
            <a:ext cx="9601200" cy="3581400"/>
          </a:xfrm>
        </p:spPr>
        <p:txBody>
          <a:bodyPr/>
          <a:lstStyle/>
          <a:p>
            <a:r>
              <a:rPr lang="en-GB" dirty="0"/>
              <a:t>Each </a:t>
            </a:r>
            <a:r>
              <a:rPr lang="en-GB" b="1" i="1" dirty="0"/>
              <a:t>.java</a:t>
            </a:r>
            <a:r>
              <a:rPr lang="en-GB" dirty="0"/>
              <a:t> source file can contain any number of default classes but can only have one public class</a:t>
            </a:r>
          </a:p>
          <a:p>
            <a:r>
              <a:rPr lang="en-GB" dirty="0"/>
              <a:t>A Java class can only have public or default access specifier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protected class Human {} // is wrong</a:t>
            </a:r>
            <a:endParaRPr lang="en-GB" dirty="0"/>
          </a:p>
          <a:p>
            <a:r>
              <a:rPr lang="en-GB" b="1" dirty="0"/>
              <a:t>Class and Instance Initializers</a:t>
            </a:r>
          </a:p>
          <a:p>
            <a:pPr lvl="1"/>
            <a:r>
              <a:rPr lang="en-GB" dirty="0"/>
              <a:t>The blocks </a:t>
            </a:r>
            <a:r>
              <a:rPr lang="en-GB" dirty="0" err="1"/>
              <a:t>outsite</a:t>
            </a:r>
            <a:r>
              <a:rPr lang="en-GB" dirty="0"/>
              <a:t> the methods and constructors </a:t>
            </a:r>
          </a:p>
          <a:p>
            <a:pPr lvl="1"/>
            <a:r>
              <a:rPr lang="en-GB" dirty="0"/>
              <a:t>First static blocks are called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829E886-4223-974F-AED6-81690EEE1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656" y="3717119"/>
            <a:ext cx="6107715" cy="275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61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F18F9-B08F-2E44-B626-0B3AB300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Facts about the quiz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58BF2-1566-6D45-BDA7-0BBB2BF21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fields should be always initialized</a:t>
            </a:r>
            <a:endParaRPr lang="bg-BG" dirty="0"/>
          </a:p>
          <a:p>
            <a:pPr lvl="1"/>
            <a:r>
              <a:rPr lang="en-GB" dirty="0"/>
              <a:t>For static at time or declaration </a:t>
            </a:r>
          </a:p>
          <a:p>
            <a:pPr lvl="1"/>
            <a:r>
              <a:rPr lang="en-GB" dirty="0"/>
              <a:t>For instance based – at time of declaration or in the constructor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96A00AF-0AF1-A24B-8AF3-19AA41BB2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694" y="2830213"/>
            <a:ext cx="4597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36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C6BF-3B33-2846-93E9-B5180D57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Facts about the quiz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F3C89-9742-304D-9E5D-E715805BD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create </a:t>
            </a:r>
            <a:r>
              <a:rPr lang="en-US" dirty="0" err="1"/>
              <a:t>arg</a:t>
            </a:r>
            <a:r>
              <a:rPr lang="en-US" dirty="0"/>
              <a:t> based constructor but you don’t write the no-</a:t>
            </a:r>
            <a:r>
              <a:rPr lang="en-US" dirty="0" err="1"/>
              <a:t>arg</a:t>
            </a:r>
            <a:r>
              <a:rPr lang="en-US" dirty="0"/>
              <a:t> constructor you can not create a class using the no-</a:t>
            </a:r>
            <a:r>
              <a:rPr lang="en-US" dirty="0" err="1"/>
              <a:t>arg</a:t>
            </a:r>
            <a:r>
              <a:rPr lang="en-US" dirty="0"/>
              <a:t> constructor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parameters to methods are passed by value – a copy of the parameter, means</a:t>
            </a:r>
          </a:p>
          <a:p>
            <a:pPr lvl="1"/>
            <a:r>
              <a:rPr lang="en-GB" i="0" dirty="0"/>
              <a:t>when any variables of primitives types are passed as parameters to a method, their values will not change </a:t>
            </a:r>
          </a:p>
          <a:p>
            <a:pPr lvl="1"/>
            <a:r>
              <a:rPr lang="en-US" dirty="0"/>
              <a:t>When any variables of objects, then object state of the parameter changed in the method, then outside the method is also changed. But if change the reference to a new instance, then outside doesn’t have effect (as we do have a copy f reference passed to the method)</a:t>
            </a:r>
          </a:p>
          <a:p>
            <a:pPr lvl="1"/>
            <a:endParaRPr lang="en-GB" i="0" dirty="0"/>
          </a:p>
          <a:p>
            <a:pPr marL="530352" lvl="1" indent="0">
              <a:buNone/>
            </a:pPr>
            <a:br>
              <a:rPr lang="en-GB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099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893D0-487C-1446-95B4-754142D1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Facts about the quiz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793A915-585B-1D4A-AF76-F82F63910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003" y="1638300"/>
            <a:ext cx="4838197" cy="3581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20320D-3C45-0446-8710-F61ABAEDE5BB}"/>
              </a:ext>
            </a:extLst>
          </p:cNvPr>
          <p:cNvSpPr txBox="1"/>
          <p:nvPr/>
        </p:nvSpPr>
        <p:spPr>
          <a:xfrm>
            <a:off x="1280949" y="5399903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result is: Simo, Gio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FBAFDED-14F9-A043-B8FC-2955720AA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232" y="1148562"/>
            <a:ext cx="4650260" cy="4251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23B10A-71E9-6F4F-95B3-B43AA0F4ABC8}"/>
              </a:ext>
            </a:extLst>
          </p:cNvPr>
          <p:cNvSpPr txBox="1"/>
          <p:nvPr/>
        </p:nvSpPr>
        <p:spPr>
          <a:xfrm>
            <a:off x="7039232" y="5572829"/>
            <a:ext cx="199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result is: Peter</a:t>
            </a:r>
          </a:p>
        </p:txBody>
      </p:sp>
    </p:spTree>
    <p:extLst>
      <p:ext uri="{BB962C8B-B14F-4D97-AF65-F5344CB8AC3E}">
        <p14:creationId xmlns:p14="http://schemas.microsoft.com/office/powerpoint/2010/main" val="1832575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2BAD-3A02-C14A-8C1F-19CAD8AB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33DB6-F37F-C549-8A83-C86A0BC23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Constructor overloading means constructors can call each other, but that call should be always happened first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class Human {</a:t>
            </a:r>
          </a:p>
          <a:p>
            <a:pPr marL="0" indent="0">
              <a:buNone/>
            </a:pPr>
            <a:r>
              <a:rPr lang="en-US" dirty="0"/>
              <a:t>	public Human() 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System.out.println</a:t>
            </a:r>
            <a:r>
              <a:rPr lang="en-US" dirty="0"/>
              <a:t>(“Hey Human”);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this(“Default”); //Not Ok, compilation error – this(“Default”) should be called first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public Human(String name) {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190566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B731C-9871-1B40-8BE5-1D0E84E8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Facts about the quiz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111EB-BD41-B949-87B0-A184644D8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1458"/>
            <a:ext cx="10515600" cy="5328242"/>
          </a:xfrm>
        </p:spPr>
        <p:txBody>
          <a:bodyPr/>
          <a:lstStyle/>
          <a:p>
            <a:r>
              <a:rPr lang="en-US" dirty="0"/>
              <a:t>Method parameters with final key words for them, can not be changed in the method</a:t>
            </a:r>
          </a:p>
          <a:p>
            <a:pPr lvl="1"/>
            <a:r>
              <a:rPr lang="en-US" dirty="0"/>
              <a:t>For primitive parameters, means we can not assign new value </a:t>
            </a:r>
          </a:p>
          <a:p>
            <a:pPr lvl="1"/>
            <a:r>
              <a:rPr lang="en-US" dirty="0"/>
              <a:t>For object parameters, means we can not assign to a new based instanced, but we can change state of the object parameter</a:t>
            </a:r>
          </a:p>
          <a:p>
            <a:r>
              <a:rPr lang="en-US" dirty="0"/>
              <a:t>Instances crated insight a methods are eligible for garbage collector after method execution</a:t>
            </a:r>
          </a:p>
          <a:p>
            <a:r>
              <a:rPr lang="en-US" dirty="0"/>
              <a:t>Return values for methods</a:t>
            </a:r>
          </a:p>
          <a:p>
            <a:pPr lvl="1"/>
            <a:r>
              <a:rPr lang="en-GB" dirty="0"/>
              <a:t>When return type is a </a:t>
            </a:r>
            <a:r>
              <a:rPr lang="en-GB" b="1" dirty="0"/>
              <a:t>class</a:t>
            </a:r>
            <a:r>
              <a:rPr lang="en-GB" dirty="0"/>
              <a:t>, the object returned must be of the same class or a subclass of that class</a:t>
            </a:r>
          </a:p>
          <a:p>
            <a:pPr lvl="1"/>
            <a:r>
              <a:rPr lang="en-GB" dirty="0"/>
              <a:t>When return type is an </a:t>
            </a:r>
            <a:r>
              <a:rPr lang="en-GB" b="1" dirty="0"/>
              <a:t>interface</a:t>
            </a:r>
            <a:r>
              <a:rPr lang="en-GB" dirty="0"/>
              <a:t>, the object returned must implement it</a:t>
            </a:r>
          </a:p>
          <a:p>
            <a:pPr lvl="1"/>
            <a:r>
              <a:rPr lang="en-GB" dirty="0"/>
              <a:t>When return type is </a:t>
            </a:r>
            <a:r>
              <a:rPr lang="en-GB" b="1" dirty="0"/>
              <a:t>void</a:t>
            </a:r>
            <a:r>
              <a:rPr lang="en-GB" dirty="0"/>
              <a:t>, the method doesn’t return a value but it can contain return; statements for branching</a:t>
            </a:r>
          </a:p>
        </p:txBody>
      </p:sp>
    </p:spTree>
    <p:extLst>
      <p:ext uri="{BB962C8B-B14F-4D97-AF65-F5344CB8AC3E}">
        <p14:creationId xmlns:p14="http://schemas.microsoft.com/office/powerpoint/2010/main" val="1330546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EADB8-7237-AD4F-8BBC-FBC43D04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Facts about the quiz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5F5D5-4DD2-E146-BA58-4A15A21F5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overloading </a:t>
            </a:r>
          </a:p>
          <a:p>
            <a:pPr lvl="1"/>
            <a:r>
              <a:rPr lang="en-GB" dirty="0"/>
              <a:t> Different methods with the </a:t>
            </a:r>
            <a:r>
              <a:rPr lang="en-GB" b="1" dirty="0"/>
              <a:t>same name</a:t>
            </a:r>
            <a:r>
              <a:rPr lang="en-GB" dirty="0"/>
              <a:t> whenever they have </a:t>
            </a:r>
            <a:r>
              <a:rPr lang="en-GB" b="1" dirty="0"/>
              <a:t>different parameter lists</a:t>
            </a:r>
            <a:r>
              <a:rPr lang="en-GB" dirty="0"/>
              <a:t> (type or order), means changing the signature:</a:t>
            </a:r>
          </a:p>
          <a:p>
            <a:pPr lvl="2"/>
            <a:r>
              <a:rPr lang="en-US" dirty="0"/>
              <a:t>Number of arguments </a:t>
            </a:r>
          </a:p>
          <a:p>
            <a:pPr lvl="2"/>
            <a:r>
              <a:rPr lang="en-US" dirty="0"/>
              <a:t>Type of arguments </a:t>
            </a:r>
          </a:p>
          <a:p>
            <a:pPr lvl="2"/>
            <a:r>
              <a:rPr lang="en-US" dirty="0"/>
              <a:t>Order of arguments if they are different types 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r>
              <a:rPr lang="en-GB" dirty="0"/>
              <a:t>The </a:t>
            </a:r>
            <a:r>
              <a:rPr lang="en-GB" b="1" dirty="0"/>
              <a:t>return type is not considered </a:t>
            </a:r>
            <a:r>
              <a:rPr lang="en-GB" dirty="0"/>
              <a:t>when differentiating methods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1ADF77C-62D0-244A-B676-1F6094D17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00" y="4032249"/>
            <a:ext cx="5702300" cy="25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72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54E7A-ADFF-F340-B67C-EF38E3C0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Facts about the quiz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93582-6BB4-FC4F-806F-032149BAA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1700"/>
            <a:ext cx="10515600" cy="5461000"/>
          </a:xfrm>
        </p:spPr>
        <p:txBody>
          <a:bodyPr>
            <a:normAutofit/>
          </a:bodyPr>
          <a:lstStyle/>
          <a:p>
            <a:r>
              <a:rPr lang="en-US" dirty="0"/>
              <a:t>Be able to identify correct and not correct method declaration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Recognize valid and not valid static imports usage </a:t>
            </a:r>
          </a:p>
          <a:p>
            <a:pPr lvl="1"/>
            <a:r>
              <a:rPr lang="en-US" dirty="0"/>
              <a:t>Right usage : </a:t>
            </a:r>
            <a:r>
              <a:rPr lang="en-GB" dirty="0"/>
              <a:t>import static </a:t>
            </a:r>
          </a:p>
          <a:p>
            <a:pPr lvl="1"/>
            <a:r>
              <a:rPr lang="en-GB" dirty="0"/>
              <a:t>Make sure they are importing static members not instance members</a:t>
            </a:r>
          </a:p>
          <a:p>
            <a:pPr marL="457200" lvl="1" indent="0">
              <a:buNone/>
            </a:pPr>
            <a:r>
              <a:rPr lang="en-GB" dirty="0"/>
              <a:t>  </a:t>
            </a:r>
            <a:endParaRPr lang="en-US" dirty="0"/>
          </a:p>
          <a:p>
            <a:r>
              <a:rPr lang="en-US" dirty="0"/>
              <a:t>Identify when method or field is accessible. Takes attention on  </a:t>
            </a:r>
          </a:p>
          <a:p>
            <a:pPr lvl="1"/>
            <a:r>
              <a:rPr lang="en-US" dirty="0"/>
              <a:t>access modifier (private, public, protected, default)</a:t>
            </a:r>
          </a:p>
          <a:p>
            <a:pPr lvl="1"/>
            <a:r>
              <a:rPr lang="en-US" dirty="0"/>
              <a:t>Static and instances calls – e.g. static method can not call instance variables and methods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72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EA2F7-D4F6-E04E-AE2A-6EB68D1D8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Facts about the quiz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4F16D-A023-3247-85B3-2B3362E2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 err="1"/>
              <a:t>Varargs</a:t>
            </a:r>
            <a:endParaRPr lang="en-GB" i="1" dirty="0"/>
          </a:p>
          <a:p>
            <a:pPr lvl="1"/>
            <a:r>
              <a:rPr lang="en-GB" dirty="0"/>
              <a:t>allows invoking a method with an arbitrary number of arguments (0 to n). The syntax is:</a:t>
            </a:r>
          </a:p>
          <a:p>
            <a:pPr marL="0" indent="0">
              <a:buNone/>
            </a:pPr>
            <a:r>
              <a:rPr lang="en-GB" b="1" dirty="0"/>
              <a:t>		</a:t>
            </a:r>
            <a:r>
              <a:rPr lang="en-GB" b="1" dirty="0" err="1"/>
              <a:t>parameterType</a:t>
            </a:r>
            <a:r>
              <a:rPr lang="en-GB" b="1" dirty="0"/>
              <a:t>...</a:t>
            </a:r>
            <a:r>
              <a:rPr lang="en-GB" dirty="0"/>
              <a:t> </a:t>
            </a:r>
            <a:r>
              <a:rPr lang="en-GB" dirty="0" err="1"/>
              <a:t>parameterName</a:t>
            </a:r>
            <a:endParaRPr lang="en-GB" dirty="0"/>
          </a:p>
          <a:p>
            <a:pPr lvl="1"/>
            <a:r>
              <a:rPr lang="en-GB" dirty="0"/>
              <a:t>There can be </a:t>
            </a:r>
            <a:r>
              <a:rPr lang="en-GB" b="1" dirty="0"/>
              <a:t>only one </a:t>
            </a:r>
            <a:r>
              <a:rPr lang="en-GB" dirty="0"/>
              <a:t>parameter of this type per method and it’s always the</a:t>
            </a:r>
            <a:r>
              <a:rPr lang="en-GB" b="1" dirty="0"/>
              <a:t> last parameter</a:t>
            </a:r>
          </a:p>
          <a:p>
            <a:pPr lvl="1"/>
            <a:r>
              <a:rPr lang="en-GB" dirty="0"/>
              <a:t>Inside the method the argument is </a:t>
            </a:r>
            <a:r>
              <a:rPr lang="en-GB" b="1" dirty="0"/>
              <a:t>always treated like an array</a:t>
            </a: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void foo(char c, int... </a:t>
            </a:r>
            <a:r>
              <a:rPr lang="en-GB" dirty="0" err="1"/>
              <a:t>i</a:t>
            </a:r>
            <a:r>
              <a:rPr lang="en-GB" dirty="0"/>
              <a:t>) {        // always the last parameter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System.</a:t>
            </a:r>
            <a:r>
              <a:rPr lang="en-GB" i="1" dirty="0" err="1"/>
              <a:t>out</a:t>
            </a:r>
            <a:r>
              <a:rPr lang="en-GB" dirty="0" err="1"/>
              <a:t>.println</a:t>
            </a:r>
            <a:r>
              <a:rPr lang="en-GB" dirty="0"/>
              <a:t>(</a:t>
            </a:r>
            <a:r>
              <a:rPr lang="en-GB" dirty="0" err="1"/>
              <a:t>i</a:t>
            </a:r>
            <a:r>
              <a:rPr lang="en-GB" dirty="0"/>
              <a:t>[0]);        // inside is treated like an array</a:t>
            </a:r>
            <a:br>
              <a:rPr lang="en-GB" dirty="0"/>
            </a:br>
            <a:r>
              <a:rPr lang="en-GB" dirty="0"/>
              <a:t>}</a:t>
            </a:r>
            <a:br>
              <a:rPr lang="en-GB" dirty="0"/>
            </a:br>
            <a:br>
              <a:rPr lang="en-GB" dirty="0"/>
            </a:br>
            <a:r>
              <a:rPr lang="en-GB" dirty="0"/>
              <a:t>// calling the method as:</a:t>
            </a:r>
            <a:br>
              <a:rPr lang="en-GB" dirty="0"/>
            </a:br>
            <a:r>
              <a:rPr lang="en-GB" dirty="0" err="1"/>
              <a:t>object.foo</a:t>
            </a:r>
            <a:r>
              <a:rPr lang="en-GB" dirty="0"/>
              <a:t>(‘c’, 1, 2, 3);              // invoking with N parameters</a:t>
            </a:r>
            <a:br>
              <a:rPr lang="en-GB" dirty="0"/>
            </a:br>
            <a:r>
              <a:rPr lang="en-GB" dirty="0" err="1"/>
              <a:t>object.foo</a:t>
            </a:r>
            <a:r>
              <a:rPr lang="en-GB" dirty="0"/>
              <a:t>(‘c’, new int[] {1, 2, 3});  // invoking with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6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A0F9-A2C9-274D-BF44-0E00801B5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95DFA-1349-CB45-88B6-E81ADEC38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557" y="1367183"/>
            <a:ext cx="9601200" cy="3839817"/>
          </a:xfrm>
        </p:spPr>
        <p:txBody>
          <a:bodyPr/>
          <a:lstStyle/>
          <a:p>
            <a:r>
              <a:rPr lang="en-US" dirty="0"/>
              <a:t>Class </a:t>
            </a:r>
          </a:p>
          <a:p>
            <a:pPr lvl="1"/>
            <a:r>
              <a:rPr lang="en-US" dirty="0"/>
              <a:t>Template representation of an object (Car, House, City, Animal ….)</a:t>
            </a:r>
          </a:p>
          <a:p>
            <a:pPr lvl="1"/>
            <a:r>
              <a:rPr lang="en-US" dirty="0"/>
              <a:t>Defines the characteristics and the behavioral for</a:t>
            </a:r>
          </a:p>
          <a:p>
            <a:pPr lvl="2"/>
            <a:r>
              <a:rPr lang="en-US" dirty="0"/>
              <a:t>Data: The car has number of doors, number of windows, color, engine and </a:t>
            </a:r>
            <a:r>
              <a:rPr lang="en-US" dirty="0" err="1"/>
              <a:t>etc</a:t>
            </a:r>
            <a:r>
              <a:rPr lang="en-US" dirty="0"/>
              <a:t> .. </a:t>
            </a:r>
          </a:p>
          <a:p>
            <a:pPr lvl="2"/>
            <a:r>
              <a:rPr lang="en-US" dirty="0"/>
              <a:t>Behavioral: The car can move </a:t>
            </a:r>
          </a:p>
          <a:p>
            <a:r>
              <a:rPr lang="en-US" dirty="0"/>
              <a:t>Object</a:t>
            </a:r>
          </a:p>
          <a:p>
            <a:pPr lvl="1"/>
            <a:r>
              <a:rPr lang="en-US" dirty="0"/>
              <a:t>Bundle of data and it’s behavioral </a:t>
            </a:r>
          </a:p>
          <a:p>
            <a:pPr marL="530352" lvl="1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5994725-8DDA-BE46-A74F-1D49F44C9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207767"/>
              </p:ext>
            </p:extLst>
          </p:nvPr>
        </p:nvGraphicFramePr>
        <p:xfrm>
          <a:off x="1484243" y="4392322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5966677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51016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Objects/Instances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797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CarMaker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Volvo, Tesla, NIO, Audi 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884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London, Sofia, Tbilisi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424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George, Michael, Lili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595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034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0051D-A283-1F42-B005-CB84F06D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1C72B-5701-EE4A-B68B-A6315059F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2128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05609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137128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614D-BC4B-214E-B26C-B5A9411AF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4080"/>
            <a:ext cx="9601200" cy="1485900"/>
          </a:xfrm>
        </p:spPr>
        <p:txBody>
          <a:bodyPr/>
          <a:lstStyle/>
          <a:p>
            <a:r>
              <a:rPr lang="en-US" dirty="0"/>
              <a:t>Class and Objects</a:t>
            </a:r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FC3AC1A3-190B-0540-B6CB-2A8B896C3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803190"/>
            <a:ext cx="7562335" cy="575066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D315CE-2BFF-4A40-9D94-01CE94E33B5D}"/>
              </a:ext>
            </a:extLst>
          </p:cNvPr>
          <p:cNvSpPr txBox="1"/>
          <p:nvPr/>
        </p:nvSpPr>
        <p:spPr>
          <a:xfrm>
            <a:off x="5572897" y="5630525"/>
            <a:ext cx="60285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am Golden retriever my name is Goldy and I am 2 years old</a:t>
            </a:r>
          </a:p>
          <a:p>
            <a:r>
              <a:rPr lang="en-US" dirty="0">
                <a:solidFill>
                  <a:srgbClr val="FF0000"/>
                </a:solidFill>
              </a:rPr>
              <a:t>I am Poodle my name is Rick and I am 3 years old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78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7F6BC-8CC6-3643-ADC0-4F45A8EBA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601"/>
            <a:ext cx="10515600" cy="474500"/>
          </a:xfrm>
        </p:spPr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CDE4-6F69-C14D-B458-A0F07C4AA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777" y="868199"/>
            <a:ext cx="9601200" cy="3581400"/>
          </a:xfrm>
        </p:spPr>
        <p:txBody>
          <a:bodyPr/>
          <a:lstStyle/>
          <a:p>
            <a:r>
              <a:rPr lang="en-US" dirty="0"/>
              <a:t>Initializes the object when it is created</a:t>
            </a:r>
          </a:p>
          <a:p>
            <a:r>
              <a:rPr lang="en-US" dirty="0"/>
              <a:t>Gives initial value to the class based variables</a:t>
            </a:r>
          </a:p>
          <a:p>
            <a:r>
              <a:rPr lang="en-US" dirty="0"/>
              <a:t>A method with No return type and with name matches name of the class</a:t>
            </a:r>
          </a:p>
          <a:p>
            <a:r>
              <a:rPr lang="en-US" dirty="0"/>
              <a:t>Objects are being created via the keyword </a:t>
            </a:r>
            <a:r>
              <a:rPr lang="en-US" b="1" i="1" dirty="0"/>
              <a:t>new </a:t>
            </a:r>
            <a:r>
              <a:rPr lang="en-US" dirty="0"/>
              <a:t>which allocates a new memory in the java heap</a:t>
            </a:r>
            <a:endParaRPr lang="en-US" b="1" i="1" dirty="0"/>
          </a:p>
          <a:p>
            <a:r>
              <a:rPr lang="en-US" dirty="0"/>
              <a:t>There are 2 types of constructors </a:t>
            </a:r>
          </a:p>
          <a:p>
            <a:pPr lvl="1"/>
            <a:r>
              <a:rPr lang="en-US" dirty="0"/>
              <a:t>No argument constructors (the default one)</a:t>
            </a:r>
          </a:p>
          <a:p>
            <a:pPr lvl="1"/>
            <a:r>
              <a:rPr lang="en-US" dirty="0"/>
              <a:t>Parametrized constructors (passing variables)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65D69B4-F3EC-B242-B0BE-7AAA13616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047" y="3037534"/>
            <a:ext cx="4855176" cy="382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33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C9E30-6768-8941-901F-26AFB152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 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6F98356-5A07-384F-84EC-B4C77EF90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50" y="1534319"/>
            <a:ext cx="5657850" cy="3672876"/>
          </a:xfrm>
        </p:spPr>
      </p:pic>
    </p:spTree>
    <p:extLst>
      <p:ext uri="{BB962C8B-B14F-4D97-AF65-F5344CB8AC3E}">
        <p14:creationId xmlns:p14="http://schemas.microsoft.com/office/powerpoint/2010/main" val="3661429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C4950-1E5C-E04C-A07F-7F68F4A2B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C550C-104B-0B4E-A5D6-F2D73CB51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33500"/>
            <a:ext cx="9601200" cy="4343572"/>
          </a:xfrm>
        </p:spPr>
        <p:txBody>
          <a:bodyPr>
            <a:normAutofit/>
          </a:bodyPr>
          <a:lstStyle/>
          <a:p>
            <a:r>
              <a:rPr lang="en-US" dirty="0"/>
              <a:t>Block of code with statements in it </a:t>
            </a:r>
          </a:p>
          <a:p>
            <a:r>
              <a:rPr lang="en-US" dirty="0"/>
              <a:t>Execute logic, number of actions, known as function / method</a:t>
            </a:r>
          </a:p>
          <a:p>
            <a:r>
              <a:rPr lang="en-US" dirty="0"/>
              <a:t>Void return type means the method does not return value/result</a:t>
            </a:r>
          </a:p>
          <a:p>
            <a:r>
              <a:rPr lang="en-US" dirty="0"/>
              <a:t>Syntax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modifier</a:t>
            </a:r>
            <a:r>
              <a:rPr lang="en-US" dirty="0"/>
              <a:t> final </a:t>
            </a:r>
            <a:r>
              <a:rPr lang="en-US" b="1" dirty="0" err="1">
                <a:solidFill>
                  <a:srgbClr val="00B050"/>
                </a:solidFill>
              </a:rPr>
              <a:t>returnType</a:t>
            </a:r>
            <a:r>
              <a:rPr lang="en-US" dirty="0"/>
              <a:t> </a:t>
            </a:r>
            <a:r>
              <a:rPr lang="en-US" dirty="0" err="1"/>
              <a:t>methodName</a:t>
            </a:r>
            <a:r>
              <a:rPr lang="en-US" dirty="0"/>
              <a:t> (comma separated parameter) throws Exception {</a:t>
            </a:r>
          </a:p>
          <a:p>
            <a:pPr marL="0" indent="0">
              <a:buNone/>
            </a:pPr>
            <a:r>
              <a:rPr lang="en-US" dirty="0"/>
              <a:t>     method body</a:t>
            </a:r>
          </a:p>
          <a:p>
            <a:pPr marL="0" indent="0">
              <a:buNone/>
            </a:pPr>
            <a:r>
              <a:rPr lang="en-US" dirty="0"/>
              <a:t>     return the method result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pic>
        <p:nvPicPr>
          <p:cNvPr id="5" name="Picture 4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699945A3-230F-E14D-93B8-D4EFDADEE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789617"/>
            <a:ext cx="41910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43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4FD74-FD43-EA4E-845C-BEF876E2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F27263-4C8A-B941-AD0A-D49C393495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7349613"/>
              </p:ext>
            </p:extLst>
          </p:nvPr>
        </p:nvGraphicFramePr>
        <p:xfrm>
          <a:off x="723900" y="2316480"/>
          <a:ext cx="10515597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78763063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0671019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407822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15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 modifier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14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 specifier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Final, static, final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49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529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1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Argument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Yes, but can be empty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678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Exception list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Throws exception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348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 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Yes, but can </a:t>
                      </a:r>
                      <a:r>
                        <a:rPr lang="en-US" dirty="0" err="1"/>
                        <a:t>beepty</a:t>
                      </a:r>
                      <a:r>
                        <a:rPr lang="en-US" dirty="0"/>
                        <a:t> body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565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32F207F-AA7C-3A45-BDBA-3AE1E4465543}"/>
              </a:ext>
            </a:extLst>
          </p:cNvPr>
          <p:cNvSpPr txBox="1"/>
          <p:nvPr/>
        </p:nvSpPr>
        <p:spPr>
          <a:xfrm>
            <a:off x="1371600" y="143510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 final void hello(String v) throws Exception</a:t>
            </a:r>
            <a:br>
              <a:rPr lang="en-US" dirty="0"/>
            </a:br>
            <a:r>
              <a:rPr lang="en-US" dirty="0"/>
              <a:t>{ }</a:t>
            </a:r>
          </a:p>
        </p:txBody>
      </p:sp>
    </p:spTree>
    <p:extLst>
      <p:ext uri="{BB962C8B-B14F-4D97-AF65-F5344CB8AC3E}">
        <p14:creationId xmlns:p14="http://schemas.microsoft.com/office/powerpoint/2010/main" val="1580589229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</TotalTime>
  <Words>2104</Words>
  <Application>Microsoft Macintosh PowerPoint</Application>
  <PresentationFormat>Widescreen</PresentationFormat>
  <Paragraphs>312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Verdana</vt:lpstr>
      <vt:lpstr>Wingdings</vt:lpstr>
      <vt:lpstr>Bg_NewHoriozons_Template</vt:lpstr>
      <vt:lpstr>Java class eco system </vt:lpstr>
      <vt:lpstr>Content</vt:lpstr>
      <vt:lpstr>OOP</vt:lpstr>
      <vt:lpstr>Class and Objects</vt:lpstr>
      <vt:lpstr>Class and Objects</vt:lpstr>
      <vt:lpstr>Constructors</vt:lpstr>
      <vt:lpstr>Constructors  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 and objects example</vt:lpstr>
      <vt:lpstr>Methods</vt:lpstr>
      <vt:lpstr>Parameters by value / by reference </vt:lpstr>
      <vt:lpstr>Parameters by value / by reference </vt:lpstr>
      <vt:lpstr>Parameters by value / by reference</vt:lpstr>
      <vt:lpstr>Parameters by value / by reference</vt:lpstr>
      <vt:lpstr>Parameters by value / by reference</vt:lpstr>
      <vt:lpstr>Encapsulation</vt:lpstr>
      <vt:lpstr>Encapsulation</vt:lpstr>
      <vt:lpstr>Encapsulation</vt:lpstr>
      <vt:lpstr>Encapsulation</vt:lpstr>
      <vt:lpstr>Anonymous objects  </vt:lpstr>
      <vt:lpstr>Short intro in exceptions </vt:lpstr>
      <vt:lpstr>Short intro in exceptions </vt:lpstr>
      <vt:lpstr>Short intro in exceptions</vt:lpstr>
      <vt:lpstr>Facts about the quiz </vt:lpstr>
      <vt:lpstr>Facts about the quiz</vt:lpstr>
      <vt:lpstr>Facts about the quiz</vt:lpstr>
      <vt:lpstr>Facts about the quiz</vt:lpstr>
      <vt:lpstr>Facts about the quiz</vt:lpstr>
      <vt:lpstr>Facts about the quiz</vt:lpstr>
      <vt:lpstr>Facts about the quiz</vt:lpstr>
      <vt:lpstr>Facts about the quiz</vt:lpstr>
      <vt:lpstr>Facts about the quiz</vt:lpstr>
      <vt:lpstr>Exercises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Elizabet Dobreva (New Horizons)</dc:creator>
  <cp:lastModifiedBy>Simeon Angelov</cp:lastModifiedBy>
  <cp:revision>100</cp:revision>
  <dcterms:created xsi:type="dcterms:W3CDTF">2018-02-13T14:06:57Z</dcterms:created>
  <dcterms:modified xsi:type="dcterms:W3CDTF">2021-12-10T18:14:10Z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0x010100F3D1634AEC69584E97F223ECD512DD1B</vt:lpwstr>
  </property>
</Properties>
</file>